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1" r:id="rId18"/>
    <p:sldId id="272"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Open Sans" panose="020B0604020202020204" charset="0"/>
      <p:regular r:id="rId25"/>
      <p:bold r:id="rId26"/>
      <p:italic r:id="rId27"/>
      <p:boldItalic r:id="rId28"/>
    </p:embeddedFont>
    <p:embeddedFont>
      <p:font typeface="Raleway" panose="020B0604020202020204" charset="0"/>
      <p:regular r:id="rId29"/>
      <p:bold r:id="rId30"/>
      <p:italic r:id="rId31"/>
      <p:boldItalic r:id="rId32"/>
    </p:embeddedFont>
    <p:embeddedFont>
      <p:font typeface="Source Sans Pro" panose="020B0503030403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792" autoAdjust="0"/>
  </p:normalViewPr>
  <p:slideViewPr>
    <p:cSldViewPr snapToGrid="0">
      <p:cViewPr>
        <p:scale>
          <a:sx n="85" d="100"/>
          <a:sy n="85" d="100"/>
        </p:scale>
        <p:origin x="64" y="1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c6d2c80708_0_7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c6d2c80708_0_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c6d2c80708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c6d2c80708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c6d2c80708_0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c6d2c80708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6d2c80708_0_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6d2c80708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c6d2c80708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c6d2c80708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c6d2c80708_0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c6d2c80708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c6d2c80708_0_6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c6d2c80708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c6d2c80708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c6d2c80708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5171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c6d2c80708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c6d2c80708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c6d2c80708_0_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c6d2c80708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d2c80708_0_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d2c80708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d2c80708_0_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d2c80708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c6d2c80708_0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c6d2c80708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c6d2c80708_0_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c6d2c8070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6d2c80708_0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c6d2c80708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6d2c80708_0_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6d2c80708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c6d2c80708_0_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c6d2c80708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1">
              <a:lnSpc>
                <a:spcPct val="115000"/>
              </a:lnSpc>
              <a:spcBef>
                <a:spcPts val="0"/>
              </a:spcBef>
              <a:spcAft>
                <a:spcPts val="0"/>
              </a:spcAft>
              <a:buClr>
                <a:schemeClr val="dk1"/>
              </a:buClr>
              <a:buSzPts val="1100"/>
              <a:buFont typeface="Arial"/>
              <a:buNone/>
            </a:pPr>
            <a:r>
              <a:rPr lang="en-GB" sz="1200">
                <a:solidFill>
                  <a:srgbClr val="555555"/>
                </a:solidFill>
              </a:rPr>
              <a:t>.</a:t>
            </a:r>
            <a:endParaRPr sz="1200">
              <a:solidFill>
                <a:srgbClr val="555555"/>
              </a:solidFill>
            </a:endParaRPr>
          </a:p>
          <a:p>
            <a:pPr marL="0" lvl="0" indent="0" algn="l" rtl="1">
              <a:lnSpc>
                <a:spcPct val="115000"/>
              </a:lnSpc>
              <a:spcBef>
                <a:spcPts val="0"/>
              </a:spcBef>
              <a:spcAft>
                <a:spcPts val="0"/>
              </a:spcAft>
              <a:buClr>
                <a:schemeClr val="dk1"/>
              </a:buClr>
              <a:buSzPts val="1100"/>
              <a:buFont typeface="Arial"/>
              <a:buNone/>
            </a:pPr>
            <a:r>
              <a:rPr lang="en-GB" sz="1200">
                <a:solidFill>
                  <a:srgbClr val="555555"/>
                </a:solidFill>
              </a:rPr>
              <a:t>XML file describes a network topology using &lt;layer&gt; tag for an operation node and &lt;edge&gt; tag is for a data-flow connection. Each operation has a fixed number of attributes that define operation flavor used for a node.</a:t>
            </a:r>
            <a:endParaRPr sz="1200">
              <a:solidFill>
                <a:srgbClr val="555555"/>
              </a:solidFill>
            </a:endParaRPr>
          </a:p>
          <a:p>
            <a:pPr marL="0" lvl="0" indent="0" algn="l" rtl="1">
              <a:lnSpc>
                <a:spcPct val="115000"/>
              </a:lnSpc>
              <a:spcBef>
                <a:spcPts val="0"/>
              </a:spcBef>
              <a:spcAft>
                <a:spcPts val="0"/>
              </a:spcAft>
              <a:buClr>
                <a:schemeClr val="dk1"/>
              </a:buClr>
              <a:buSzPts val="1100"/>
              <a:buFont typeface="Arial"/>
              <a:buNone/>
            </a:pPr>
            <a:r>
              <a:rPr lang="en-GB" sz="1200">
                <a:solidFill>
                  <a:srgbClr val="555555"/>
                </a:solidFill>
              </a:rPr>
              <a:t>XML file doesn't have big constant values, like convolution weights. Instead, it refers to a part of accompanying binary file that stores such values in a binary format.</a:t>
            </a:r>
            <a:endParaRPr sz="1200">
              <a:solidFill>
                <a:srgbClr val="555555"/>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6d2c80708_0_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6d2c80708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gif"/><Relationship Id="rId4" Type="http://schemas.openxmlformats.org/officeDocument/2006/relationships/hyperlink" Target="https://blogs.dropbox.com/tech/2017/04/creating-a-modern-ocr-pipeline-using-computer-vision-and-deep-learn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gif"/><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3"/>
          <p:cNvPicPr preferRelativeResize="0"/>
          <p:nvPr/>
        </p:nvPicPr>
        <p:blipFill rotWithShape="1">
          <a:blip r:embed="rId3">
            <a:alphaModFix/>
          </a:blip>
          <a:srcRect t="35435" b="37445"/>
          <a:stretch/>
        </p:blipFill>
        <p:spPr>
          <a:xfrm>
            <a:off x="1768612" y="579525"/>
            <a:ext cx="5606775" cy="1517350"/>
          </a:xfrm>
          <a:prstGeom prst="rect">
            <a:avLst/>
          </a:prstGeom>
          <a:noFill/>
          <a:ln>
            <a:noFill/>
          </a:ln>
        </p:spPr>
      </p:pic>
      <p:sp>
        <p:nvSpPr>
          <p:cNvPr id="59" name="Google Shape;59;p13"/>
          <p:cNvSpPr txBox="1"/>
          <p:nvPr/>
        </p:nvSpPr>
        <p:spPr>
          <a:xfrm>
            <a:off x="116550" y="3125500"/>
            <a:ext cx="8910900" cy="69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700" b="1">
                <a:latin typeface="Open Sans"/>
                <a:ea typeface="Open Sans"/>
                <a:cs typeface="Open Sans"/>
                <a:sym typeface="Open Sans"/>
              </a:rPr>
              <a:t>O</a:t>
            </a:r>
            <a:r>
              <a:rPr lang="en-GB" sz="2500">
                <a:latin typeface="Open Sans"/>
                <a:ea typeface="Open Sans"/>
                <a:cs typeface="Open Sans"/>
                <a:sym typeface="Open Sans"/>
              </a:rPr>
              <a:t>pen</a:t>
            </a:r>
            <a:r>
              <a:rPr lang="en-GB" sz="2300" b="1">
                <a:latin typeface="Open Sans"/>
                <a:ea typeface="Open Sans"/>
                <a:cs typeface="Open Sans"/>
                <a:sym typeface="Open Sans"/>
              </a:rPr>
              <a:t> </a:t>
            </a:r>
            <a:r>
              <a:rPr lang="en-GB" sz="2700" b="1">
                <a:latin typeface="Open Sans"/>
                <a:ea typeface="Open Sans"/>
                <a:cs typeface="Open Sans"/>
                <a:sym typeface="Open Sans"/>
              </a:rPr>
              <a:t>V</a:t>
            </a:r>
            <a:r>
              <a:rPr lang="en-GB" sz="2500">
                <a:latin typeface="Open Sans"/>
                <a:ea typeface="Open Sans"/>
                <a:cs typeface="Open Sans"/>
                <a:sym typeface="Open Sans"/>
              </a:rPr>
              <a:t>isual</a:t>
            </a:r>
            <a:r>
              <a:rPr lang="en-GB" sz="2300" b="1">
                <a:latin typeface="Open Sans"/>
                <a:ea typeface="Open Sans"/>
                <a:cs typeface="Open Sans"/>
                <a:sym typeface="Open Sans"/>
              </a:rPr>
              <a:t> </a:t>
            </a:r>
            <a:r>
              <a:rPr lang="en-GB" sz="2700" b="1">
                <a:latin typeface="Open Sans"/>
                <a:ea typeface="Open Sans"/>
                <a:cs typeface="Open Sans"/>
                <a:sym typeface="Open Sans"/>
              </a:rPr>
              <a:t>I</a:t>
            </a:r>
            <a:r>
              <a:rPr lang="en-GB" sz="2500">
                <a:latin typeface="Open Sans"/>
                <a:ea typeface="Open Sans"/>
                <a:cs typeface="Open Sans"/>
                <a:sym typeface="Open Sans"/>
              </a:rPr>
              <a:t>nferencing</a:t>
            </a:r>
            <a:r>
              <a:rPr lang="en-GB" sz="2300" b="1">
                <a:latin typeface="Open Sans"/>
                <a:ea typeface="Open Sans"/>
                <a:cs typeface="Open Sans"/>
                <a:sym typeface="Open Sans"/>
              </a:rPr>
              <a:t> </a:t>
            </a:r>
            <a:r>
              <a:rPr lang="en-GB" sz="2300">
                <a:latin typeface="Open Sans"/>
                <a:ea typeface="Open Sans"/>
                <a:cs typeface="Open Sans"/>
                <a:sym typeface="Open Sans"/>
              </a:rPr>
              <a:t>and </a:t>
            </a:r>
            <a:r>
              <a:rPr lang="en-GB" sz="2700" b="1">
                <a:latin typeface="Open Sans"/>
                <a:ea typeface="Open Sans"/>
                <a:cs typeface="Open Sans"/>
                <a:sym typeface="Open Sans"/>
              </a:rPr>
              <a:t>N</a:t>
            </a:r>
            <a:r>
              <a:rPr lang="en-GB" sz="2500">
                <a:latin typeface="Open Sans"/>
                <a:ea typeface="Open Sans"/>
                <a:cs typeface="Open Sans"/>
                <a:sym typeface="Open Sans"/>
              </a:rPr>
              <a:t>eural</a:t>
            </a:r>
            <a:r>
              <a:rPr lang="en-GB" sz="2300" b="1">
                <a:latin typeface="Open Sans"/>
                <a:ea typeface="Open Sans"/>
                <a:cs typeface="Open Sans"/>
                <a:sym typeface="Open Sans"/>
              </a:rPr>
              <a:t> </a:t>
            </a:r>
            <a:r>
              <a:rPr lang="en-GB" sz="2700" b="1">
                <a:latin typeface="Open Sans"/>
                <a:ea typeface="Open Sans"/>
                <a:cs typeface="Open Sans"/>
                <a:sym typeface="Open Sans"/>
              </a:rPr>
              <a:t>N</a:t>
            </a:r>
            <a:r>
              <a:rPr lang="en-GB" sz="2500">
                <a:latin typeface="Open Sans"/>
                <a:ea typeface="Open Sans"/>
                <a:cs typeface="Open Sans"/>
                <a:sym typeface="Open Sans"/>
              </a:rPr>
              <a:t>etwork</a:t>
            </a:r>
            <a:r>
              <a:rPr lang="en-GB" sz="2300" b="1">
                <a:latin typeface="Open Sans"/>
                <a:ea typeface="Open Sans"/>
                <a:cs typeface="Open Sans"/>
                <a:sym typeface="Open Sans"/>
              </a:rPr>
              <a:t> </a:t>
            </a:r>
            <a:r>
              <a:rPr lang="en-GB" sz="2700" b="1">
                <a:latin typeface="Open Sans"/>
                <a:ea typeface="Open Sans"/>
                <a:cs typeface="Open Sans"/>
                <a:sym typeface="Open Sans"/>
              </a:rPr>
              <a:t>O</a:t>
            </a:r>
            <a:r>
              <a:rPr lang="en-GB" sz="2500">
                <a:latin typeface="Open Sans"/>
                <a:ea typeface="Open Sans"/>
                <a:cs typeface="Open Sans"/>
                <a:sym typeface="Open Sans"/>
              </a:rPr>
              <a:t>ptimization</a:t>
            </a:r>
            <a:endParaRPr sz="2500">
              <a:latin typeface="Open Sans"/>
              <a:ea typeface="Open Sans"/>
              <a:cs typeface="Open Sans"/>
              <a:sym typeface="Open Sans"/>
            </a:endParaRPr>
          </a:p>
          <a:p>
            <a:pPr marL="0" lvl="0" indent="0" algn="l" rtl="0">
              <a:spcBef>
                <a:spcPts val="0"/>
              </a:spcBef>
              <a:spcAft>
                <a:spcPts val="0"/>
              </a:spcAft>
              <a:buNone/>
            </a:pPr>
            <a:endParaRPr sz="200">
              <a:latin typeface="Source Sans Pro"/>
              <a:ea typeface="Source Sans Pro"/>
              <a:cs typeface="Source Sans Pro"/>
              <a:sym typeface="Source Sans Pro"/>
            </a:endParaRPr>
          </a:p>
        </p:txBody>
      </p:sp>
      <p:sp>
        <p:nvSpPr>
          <p:cNvPr id="60" name="Google Shape;60;p13"/>
          <p:cNvSpPr txBox="1"/>
          <p:nvPr/>
        </p:nvSpPr>
        <p:spPr>
          <a:xfrm>
            <a:off x="186600" y="4089075"/>
            <a:ext cx="4674300" cy="56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500" b="1">
                <a:latin typeface="Open Sans"/>
                <a:ea typeface="Open Sans"/>
                <a:cs typeface="Open Sans"/>
                <a:sym typeface="Open Sans"/>
              </a:rPr>
              <a:t>By Yoav Raytsfeld</a:t>
            </a:r>
            <a:endParaRPr sz="2500" b="1">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2"/>
          <p:cNvPicPr preferRelativeResize="0"/>
          <p:nvPr/>
        </p:nvPicPr>
        <p:blipFill rotWithShape="1">
          <a:blip r:embed="rId3">
            <a:alphaModFix/>
          </a:blip>
          <a:srcRect l="3340" t="6254" r="3349" b="6263"/>
          <a:stretch/>
        </p:blipFill>
        <p:spPr>
          <a:xfrm>
            <a:off x="7059850" y="4694325"/>
            <a:ext cx="2018825" cy="449175"/>
          </a:xfrm>
          <a:prstGeom prst="rect">
            <a:avLst/>
          </a:prstGeom>
          <a:noFill/>
          <a:ln>
            <a:noFill/>
          </a:ln>
        </p:spPr>
      </p:pic>
      <p:pic>
        <p:nvPicPr>
          <p:cNvPr id="138" name="Google Shape;138;p22"/>
          <p:cNvPicPr preferRelativeResize="0"/>
          <p:nvPr/>
        </p:nvPicPr>
        <p:blipFill>
          <a:blip r:embed="rId4">
            <a:alphaModFix/>
          </a:blip>
          <a:stretch>
            <a:fillRect/>
          </a:stretch>
        </p:blipFill>
        <p:spPr>
          <a:xfrm>
            <a:off x="7161175" y="771125"/>
            <a:ext cx="2017394" cy="1031850"/>
          </a:xfrm>
          <a:prstGeom prst="rect">
            <a:avLst/>
          </a:prstGeom>
          <a:noFill/>
          <a:ln>
            <a:noFill/>
          </a:ln>
        </p:spPr>
      </p:pic>
      <p:sp>
        <p:nvSpPr>
          <p:cNvPr id="139" name="Google Shape;139;p22"/>
          <p:cNvSpPr txBox="1"/>
          <p:nvPr/>
        </p:nvSpPr>
        <p:spPr>
          <a:xfrm>
            <a:off x="75" y="771125"/>
            <a:ext cx="5182500" cy="461700"/>
          </a:xfrm>
          <a:prstGeom prst="rect">
            <a:avLst/>
          </a:prstGeom>
          <a:noFill/>
          <a:ln>
            <a:noFill/>
          </a:ln>
        </p:spPr>
        <p:txBody>
          <a:bodyPr spcFirstLastPara="1" wrap="square" lIns="91425" tIns="91425" rIns="91425" bIns="91425" anchor="t" anchorCtr="0">
            <a:spAutoFit/>
          </a:bodyPr>
          <a:lstStyle/>
          <a:p>
            <a:pPr marL="0" lvl="0" indent="0" algn="l" rtl="1">
              <a:lnSpc>
                <a:spcPct val="115000"/>
              </a:lnSpc>
              <a:spcBef>
                <a:spcPts val="0"/>
              </a:spcBef>
              <a:spcAft>
                <a:spcPts val="0"/>
              </a:spcAft>
              <a:buNone/>
            </a:pPr>
            <a:r>
              <a:rPr lang="en-GB" sz="1800">
                <a:solidFill>
                  <a:schemeClr val="dk2"/>
                </a:solidFill>
                <a:latin typeface="Calibri"/>
                <a:ea typeface="Calibri"/>
                <a:cs typeface="Calibri"/>
                <a:sym typeface="Calibri"/>
              </a:rPr>
              <a:t>python downloader.py --print_all</a:t>
            </a:r>
            <a:endParaRPr sz="1800">
              <a:solidFill>
                <a:schemeClr val="dk2"/>
              </a:solidFill>
              <a:latin typeface="Calibri"/>
              <a:ea typeface="Calibri"/>
              <a:cs typeface="Calibri"/>
              <a:sym typeface="Calibri"/>
            </a:endParaRPr>
          </a:p>
        </p:txBody>
      </p:sp>
      <p:pic>
        <p:nvPicPr>
          <p:cNvPr id="140" name="Google Shape;140;p22"/>
          <p:cNvPicPr preferRelativeResize="0"/>
          <p:nvPr/>
        </p:nvPicPr>
        <p:blipFill>
          <a:blip r:embed="rId5">
            <a:alphaModFix/>
          </a:blip>
          <a:stretch>
            <a:fillRect/>
          </a:stretch>
        </p:blipFill>
        <p:spPr>
          <a:xfrm>
            <a:off x="76" y="2064117"/>
            <a:ext cx="9178349" cy="1613383"/>
          </a:xfrm>
          <a:prstGeom prst="rect">
            <a:avLst/>
          </a:prstGeom>
          <a:noFill/>
          <a:ln>
            <a:noFill/>
          </a:ln>
        </p:spPr>
      </p:pic>
      <p:pic>
        <p:nvPicPr>
          <p:cNvPr id="141" name="Google Shape;141;p22"/>
          <p:cNvPicPr preferRelativeResize="0"/>
          <p:nvPr/>
        </p:nvPicPr>
        <p:blipFill>
          <a:blip r:embed="rId6">
            <a:alphaModFix/>
          </a:blip>
          <a:stretch>
            <a:fillRect/>
          </a:stretch>
        </p:blipFill>
        <p:spPr>
          <a:xfrm>
            <a:off x="0" y="3744500"/>
            <a:ext cx="9143999" cy="1031847"/>
          </a:xfrm>
          <a:prstGeom prst="rect">
            <a:avLst/>
          </a:prstGeom>
          <a:noFill/>
          <a:ln>
            <a:noFill/>
          </a:ln>
        </p:spPr>
      </p:pic>
      <p:sp>
        <p:nvSpPr>
          <p:cNvPr id="142" name="Google Shape;142;p22"/>
          <p:cNvSpPr txBox="1"/>
          <p:nvPr/>
        </p:nvSpPr>
        <p:spPr>
          <a:xfrm>
            <a:off x="75" y="1232825"/>
            <a:ext cx="9178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python downloader.py                                                                                                                                                               --name alexnet                                                                                                                                                              --output_dir "C:\Program Files (x86)"\Intel\openvino_2021.2.185\models_downloads</a:t>
            </a:r>
            <a:endParaRPr/>
          </a:p>
        </p:txBody>
      </p:sp>
      <p:sp>
        <p:nvSpPr>
          <p:cNvPr id="143" name="Google Shape;143;p22"/>
          <p:cNvSpPr txBox="1"/>
          <p:nvPr/>
        </p:nvSpPr>
        <p:spPr>
          <a:xfrm>
            <a:off x="75" y="0"/>
            <a:ext cx="9178500" cy="646500"/>
          </a:xfrm>
          <a:prstGeom prst="rect">
            <a:avLst/>
          </a:prstGeom>
          <a:solidFill>
            <a:srgbClr val="611BB8"/>
          </a:solid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GB" sz="3000" b="1">
                <a:latin typeface="Open Sans"/>
                <a:ea typeface="Open Sans"/>
                <a:cs typeface="Open Sans"/>
                <a:sym typeface="Open Sans"/>
              </a:rPr>
              <a:t>Download public model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3"/>
          <p:cNvPicPr preferRelativeResize="0"/>
          <p:nvPr/>
        </p:nvPicPr>
        <p:blipFill rotWithShape="1">
          <a:blip r:embed="rId3">
            <a:alphaModFix/>
          </a:blip>
          <a:srcRect l="3340" t="6254" r="3349" b="6263"/>
          <a:stretch/>
        </p:blipFill>
        <p:spPr>
          <a:xfrm>
            <a:off x="7059850" y="4694325"/>
            <a:ext cx="2018825" cy="449175"/>
          </a:xfrm>
          <a:prstGeom prst="rect">
            <a:avLst/>
          </a:prstGeom>
          <a:noFill/>
          <a:ln>
            <a:noFill/>
          </a:ln>
        </p:spPr>
      </p:pic>
      <p:pic>
        <p:nvPicPr>
          <p:cNvPr id="149" name="Google Shape;149;p23"/>
          <p:cNvPicPr preferRelativeResize="0"/>
          <p:nvPr/>
        </p:nvPicPr>
        <p:blipFill>
          <a:blip r:embed="rId4">
            <a:alphaModFix/>
          </a:blip>
          <a:stretch>
            <a:fillRect/>
          </a:stretch>
        </p:blipFill>
        <p:spPr>
          <a:xfrm>
            <a:off x="75" y="646500"/>
            <a:ext cx="9144000" cy="3559200"/>
          </a:xfrm>
          <a:prstGeom prst="rect">
            <a:avLst/>
          </a:prstGeom>
          <a:noFill/>
          <a:ln>
            <a:noFill/>
          </a:ln>
        </p:spPr>
      </p:pic>
      <p:pic>
        <p:nvPicPr>
          <p:cNvPr id="150" name="Google Shape;150;p23"/>
          <p:cNvPicPr preferRelativeResize="0"/>
          <p:nvPr/>
        </p:nvPicPr>
        <p:blipFill rotWithShape="1">
          <a:blip r:embed="rId5">
            <a:alphaModFix/>
          </a:blip>
          <a:srcRect t="15429" r="59263" b="12668"/>
          <a:stretch/>
        </p:blipFill>
        <p:spPr>
          <a:xfrm>
            <a:off x="0" y="4205700"/>
            <a:ext cx="3724951" cy="797250"/>
          </a:xfrm>
          <a:prstGeom prst="rect">
            <a:avLst/>
          </a:prstGeom>
          <a:noFill/>
          <a:ln>
            <a:noFill/>
          </a:ln>
        </p:spPr>
      </p:pic>
      <p:sp>
        <p:nvSpPr>
          <p:cNvPr id="151" name="Google Shape;151;p23"/>
          <p:cNvSpPr txBox="1"/>
          <p:nvPr/>
        </p:nvSpPr>
        <p:spPr>
          <a:xfrm>
            <a:off x="75" y="0"/>
            <a:ext cx="9178500" cy="646500"/>
          </a:xfrm>
          <a:prstGeom prst="rect">
            <a:avLst/>
          </a:prstGeom>
          <a:solidFill>
            <a:srgbClr val="611BB8"/>
          </a:solid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GB" sz="3000" b="1">
                <a:latin typeface="Open Sans"/>
                <a:ea typeface="Open Sans"/>
                <a:cs typeface="Open Sans"/>
                <a:sym typeface="Open Sans"/>
              </a:rPr>
              <a:t>Convert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4"/>
          <p:cNvPicPr preferRelativeResize="0"/>
          <p:nvPr/>
        </p:nvPicPr>
        <p:blipFill rotWithShape="1">
          <a:blip r:embed="rId3">
            <a:alphaModFix/>
          </a:blip>
          <a:srcRect l="3340" t="6254" r="3349" b="6263"/>
          <a:stretch/>
        </p:blipFill>
        <p:spPr>
          <a:xfrm>
            <a:off x="7059850" y="4694325"/>
            <a:ext cx="2018825" cy="449175"/>
          </a:xfrm>
          <a:prstGeom prst="rect">
            <a:avLst/>
          </a:prstGeom>
          <a:noFill/>
          <a:ln>
            <a:noFill/>
          </a:ln>
        </p:spPr>
      </p:pic>
      <p:sp>
        <p:nvSpPr>
          <p:cNvPr id="157" name="Google Shape;157;p24"/>
          <p:cNvSpPr txBox="1"/>
          <p:nvPr/>
        </p:nvSpPr>
        <p:spPr>
          <a:xfrm>
            <a:off x="0" y="646500"/>
            <a:ext cx="9619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python downloader.py   --name pedestrian-detection-adas-0002    --output_dir "C:\Program Files(x86)"\Intel\openvino_2021.2.185\models_downloads</a:t>
            </a:r>
            <a:endParaRPr/>
          </a:p>
        </p:txBody>
      </p:sp>
      <p:pic>
        <p:nvPicPr>
          <p:cNvPr id="158" name="Google Shape;158;p24"/>
          <p:cNvPicPr preferRelativeResize="0"/>
          <p:nvPr/>
        </p:nvPicPr>
        <p:blipFill>
          <a:blip r:embed="rId4">
            <a:alphaModFix/>
          </a:blip>
          <a:stretch>
            <a:fillRect/>
          </a:stretch>
        </p:blipFill>
        <p:spPr>
          <a:xfrm>
            <a:off x="0" y="1114888"/>
            <a:ext cx="9144000" cy="2511837"/>
          </a:xfrm>
          <a:prstGeom prst="rect">
            <a:avLst/>
          </a:prstGeom>
          <a:noFill/>
          <a:ln>
            <a:noFill/>
          </a:ln>
        </p:spPr>
      </p:pic>
      <p:pic>
        <p:nvPicPr>
          <p:cNvPr id="159" name="Google Shape;159;p24"/>
          <p:cNvPicPr preferRelativeResize="0"/>
          <p:nvPr/>
        </p:nvPicPr>
        <p:blipFill>
          <a:blip r:embed="rId5">
            <a:alphaModFix/>
          </a:blip>
          <a:stretch>
            <a:fillRect/>
          </a:stretch>
        </p:blipFill>
        <p:spPr>
          <a:xfrm>
            <a:off x="0" y="3626725"/>
            <a:ext cx="3063015" cy="1516775"/>
          </a:xfrm>
          <a:prstGeom prst="rect">
            <a:avLst/>
          </a:prstGeom>
          <a:noFill/>
          <a:ln>
            <a:noFill/>
          </a:ln>
        </p:spPr>
      </p:pic>
      <p:pic>
        <p:nvPicPr>
          <p:cNvPr id="160" name="Google Shape;160;p24"/>
          <p:cNvPicPr preferRelativeResize="0"/>
          <p:nvPr/>
        </p:nvPicPr>
        <p:blipFill>
          <a:blip r:embed="rId6">
            <a:alphaModFix/>
          </a:blip>
          <a:stretch>
            <a:fillRect/>
          </a:stretch>
        </p:blipFill>
        <p:spPr>
          <a:xfrm>
            <a:off x="3201779" y="4064675"/>
            <a:ext cx="3576100" cy="1078825"/>
          </a:xfrm>
          <a:prstGeom prst="rect">
            <a:avLst/>
          </a:prstGeom>
          <a:noFill/>
          <a:ln>
            <a:noFill/>
          </a:ln>
        </p:spPr>
      </p:pic>
      <p:sp>
        <p:nvSpPr>
          <p:cNvPr id="161" name="Google Shape;161;p24"/>
          <p:cNvSpPr txBox="1"/>
          <p:nvPr/>
        </p:nvSpPr>
        <p:spPr>
          <a:xfrm>
            <a:off x="75" y="0"/>
            <a:ext cx="9178500" cy="646500"/>
          </a:xfrm>
          <a:prstGeom prst="rect">
            <a:avLst/>
          </a:prstGeom>
          <a:solidFill>
            <a:srgbClr val="611BB8"/>
          </a:solid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GB" sz="3000" b="1">
                <a:latin typeface="Open Sans"/>
                <a:ea typeface="Open Sans"/>
                <a:cs typeface="Open Sans"/>
                <a:sym typeface="Open Sans"/>
              </a:rPr>
              <a:t>Download intel model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5"/>
          <p:cNvPicPr preferRelativeResize="0"/>
          <p:nvPr/>
        </p:nvPicPr>
        <p:blipFill rotWithShape="1">
          <a:blip r:embed="rId3">
            <a:alphaModFix/>
          </a:blip>
          <a:srcRect l="3340" t="6254" r="3349" b="6263"/>
          <a:stretch/>
        </p:blipFill>
        <p:spPr>
          <a:xfrm>
            <a:off x="7059850" y="4694325"/>
            <a:ext cx="2018825" cy="449175"/>
          </a:xfrm>
          <a:prstGeom prst="rect">
            <a:avLst/>
          </a:prstGeom>
          <a:noFill/>
          <a:ln>
            <a:noFill/>
          </a:ln>
        </p:spPr>
      </p:pic>
      <p:sp>
        <p:nvSpPr>
          <p:cNvPr id="167" name="Google Shape;167;p25"/>
          <p:cNvSpPr txBox="1"/>
          <p:nvPr/>
        </p:nvSpPr>
        <p:spPr>
          <a:xfrm>
            <a:off x="0" y="0"/>
            <a:ext cx="9144000" cy="646500"/>
          </a:xfrm>
          <a:prstGeom prst="rect">
            <a:avLst/>
          </a:prstGeom>
          <a:solidFill>
            <a:srgbClr val="611BB8"/>
          </a:solid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GB" sz="3000" b="1">
                <a:latin typeface="Open Sans"/>
                <a:ea typeface="Open Sans"/>
                <a:cs typeface="Open Sans"/>
                <a:sym typeface="Open Sans"/>
              </a:rPr>
              <a:t>Sample 1 – Image</a:t>
            </a:r>
            <a:r>
              <a:rPr lang="en-GB" sz="1800">
                <a:solidFill>
                  <a:schemeClr val="dk2"/>
                </a:solidFill>
                <a:latin typeface="Calibri"/>
                <a:ea typeface="Calibri"/>
                <a:cs typeface="Calibri"/>
                <a:sym typeface="Calibri"/>
              </a:rPr>
              <a:t> </a:t>
            </a:r>
            <a:r>
              <a:rPr lang="en-GB" sz="3000" b="1">
                <a:latin typeface="Open Sans"/>
                <a:ea typeface="Open Sans"/>
                <a:cs typeface="Open Sans"/>
                <a:sym typeface="Open Sans"/>
              </a:rPr>
              <a:t>Classification</a:t>
            </a:r>
            <a:r>
              <a:rPr lang="en-GB" sz="1800">
                <a:solidFill>
                  <a:schemeClr val="dk2"/>
                </a:solidFill>
                <a:latin typeface="Calibri"/>
                <a:ea typeface="Calibri"/>
                <a:cs typeface="Calibri"/>
                <a:sym typeface="Calibri"/>
              </a:rPr>
              <a:t> </a:t>
            </a:r>
            <a:endParaRPr sz="1800">
              <a:solidFill>
                <a:schemeClr val="dk2"/>
              </a:solidFill>
              <a:latin typeface="Calibri"/>
              <a:ea typeface="Calibri"/>
              <a:cs typeface="Calibri"/>
              <a:sym typeface="Calibri"/>
            </a:endParaRPr>
          </a:p>
        </p:txBody>
      </p:sp>
      <p:pic>
        <p:nvPicPr>
          <p:cNvPr id="168" name="Google Shape;168;p25"/>
          <p:cNvPicPr preferRelativeResize="0"/>
          <p:nvPr/>
        </p:nvPicPr>
        <p:blipFill>
          <a:blip r:embed="rId4">
            <a:alphaModFix/>
          </a:blip>
          <a:stretch>
            <a:fillRect/>
          </a:stretch>
        </p:blipFill>
        <p:spPr>
          <a:xfrm>
            <a:off x="0" y="614100"/>
            <a:ext cx="9144000" cy="914900"/>
          </a:xfrm>
          <a:prstGeom prst="rect">
            <a:avLst/>
          </a:prstGeom>
          <a:noFill/>
          <a:ln>
            <a:noFill/>
          </a:ln>
        </p:spPr>
      </p:pic>
      <p:pic>
        <p:nvPicPr>
          <p:cNvPr id="169" name="Google Shape;169;p25"/>
          <p:cNvPicPr preferRelativeResize="0"/>
          <p:nvPr/>
        </p:nvPicPr>
        <p:blipFill>
          <a:blip r:embed="rId5">
            <a:alphaModFix/>
          </a:blip>
          <a:stretch>
            <a:fillRect/>
          </a:stretch>
        </p:blipFill>
        <p:spPr>
          <a:xfrm>
            <a:off x="0" y="1681400"/>
            <a:ext cx="2495005" cy="3309700"/>
          </a:xfrm>
          <a:prstGeom prst="rect">
            <a:avLst/>
          </a:prstGeom>
          <a:noFill/>
          <a:ln>
            <a:noFill/>
          </a:ln>
        </p:spPr>
      </p:pic>
      <p:pic>
        <p:nvPicPr>
          <p:cNvPr id="170" name="Google Shape;170;p25"/>
          <p:cNvPicPr preferRelativeResize="0"/>
          <p:nvPr/>
        </p:nvPicPr>
        <p:blipFill>
          <a:blip r:embed="rId6">
            <a:alphaModFix/>
          </a:blip>
          <a:stretch>
            <a:fillRect/>
          </a:stretch>
        </p:blipFill>
        <p:spPr>
          <a:xfrm>
            <a:off x="2495002" y="2731413"/>
            <a:ext cx="910675" cy="1209675"/>
          </a:xfrm>
          <a:prstGeom prst="rect">
            <a:avLst/>
          </a:prstGeom>
          <a:noFill/>
          <a:ln>
            <a:noFill/>
          </a:ln>
        </p:spPr>
      </p:pic>
      <p:pic>
        <p:nvPicPr>
          <p:cNvPr id="171" name="Google Shape;171;p25"/>
          <p:cNvPicPr preferRelativeResize="0"/>
          <p:nvPr/>
        </p:nvPicPr>
        <p:blipFill>
          <a:blip r:embed="rId7">
            <a:alphaModFix/>
          </a:blip>
          <a:stretch>
            <a:fillRect/>
          </a:stretch>
        </p:blipFill>
        <p:spPr>
          <a:xfrm>
            <a:off x="3405675" y="1926128"/>
            <a:ext cx="5738326" cy="252252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6"/>
          <p:cNvPicPr preferRelativeResize="0"/>
          <p:nvPr/>
        </p:nvPicPr>
        <p:blipFill rotWithShape="1">
          <a:blip r:embed="rId3">
            <a:alphaModFix/>
          </a:blip>
          <a:srcRect l="3340" t="6254" r="3349" b="6263"/>
          <a:stretch/>
        </p:blipFill>
        <p:spPr>
          <a:xfrm>
            <a:off x="7059850" y="4694325"/>
            <a:ext cx="2018825" cy="449175"/>
          </a:xfrm>
          <a:prstGeom prst="rect">
            <a:avLst/>
          </a:prstGeom>
          <a:noFill/>
          <a:ln>
            <a:noFill/>
          </a:ln>
        </p:spPr>
      </p:pic>
      <p:pic>
        <p:nvPicPr>
          <p:cNvPr id="177" name="Google Shape;177;p26"/>
          <p:cNvPicPr preferRelativeResize="0"/>
          <p:nvPr/>
        </p:nvPicPr>
        <p:blipFill>
          <a:blip r:embed="rId4">
            <a:alphaModFix/>
          </a:blip>
          <a:stretch>
            <a:fillRect/>
          </a:stretch>
        </p:blipFill>
        <p:spPr>
          <a:xfrm>
            <a:off x="0" y="678663"/>
            <a:ext cx="8842350" cy="980925"/>
          </a:xfrm>
          <a:prstGeom prst="rect">
            <a:avLst/>
          </a:prstGeom>
          <a:noFill/>
          <a:ln>
            <a:noFill/>
          </a:ln>
        </p:spPr>
      </p:pic>
      <p:pic>
        <p:nvPicPr>
          <p:cNvPr id="178" name="Google Shape;178;p26"/>
          <p:cNvPicPr preferRelativeResize="0"/>
          <p:nvPr/>
        </p:nvPicPr>
        <p:blipFill>
          <a:blip r:embed="rId5">
            <a:alphaModFix/>
          </a:blip>
          <a:stretch>
            <a:fillRect/>
          </a:stretch>
        </p:blipFill>
        <p:spPr>
          <a:xfrm>
            <a:off x="5133000" y="1633350"/>
            <a:ext cx="3709216" cy="3215275"/>
          </a:xfrm>
          <a:prstGeom prst="rect">
            <a:avLst/>
          </a:prstGeom>
          <a:noFill/>
          <a:ln>
            <a:noFill/>
          </a:ln>
        </p:spPr>
      </p:pic>
      <p:sp>
        <p:nvSpPr>
          <p:cNvPr id="179" name="Google Shape;179;p26"/>
          <p:cNvSpPr txBox="1"/>
          <p:nvPr/>
        </p:nvSpPr>
        <p:spPr>
          <a:xfrm>
            <a:off x="0" y="1691750"/>
            <a:ext cx="49530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a:solidFill>
                  <a:schemeClr val="dk2"/>
                </a:solidFill>
                <a:latin typeface="Calibri"/>
                <a:ea typeface="Calibri"/>
                <a:cs typeface="Calibri"/>
                <a:sym typeface="Calibri"/>
              </a:rPr>
              <a:t>vehicle-license-plate-detection-barrier-0106.xml – detect the car and the license plate </a:t>
            </a:r>
            <a:endParaRPr sz="1800">
              <a:solidFill>
                <a:schemeClr val="dk2"/>
              </a:solidFill>
              <a:latin typeface="Calibri"/>
              <a:ea typeface="Calibri"/>
              <a:cs typeface="Calibri"/>
              <a:sym typeface="Calibri"/>
            </a:endParaRPr>
          </a:p>
        </p:txBody>
      </p:sp>
      <p:sp>
        <p:nvSpPr>
          <p:cNvPr id="180" name="Google Shape;180;p26"/>
          <p:cNvSpPr txBox="1"/>
          <p:nvPr/>
        </p:nvSpPr>
        <p:spPr>
          <a:xfrm>
            <a:off x="0" y="2684750"/>
            <a:ext cx="51330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a:solidFill>
                  <a:schemeClr val="dk2"/>
                </a:solidFill>
                <a:latin typeface="Calibri"/>
                <a:ea typeface="Calibri"/>
                <a:cs typeface="Calibri"/>
                <a:sym typeface="Calibri"/>
              </a:rPr>
              <a:t>license-plate-recognition-barrier-0001.xml – recognize characters in the license plate</a:t>
            </a:r>
            <a:endParaRPr sz="1800">
              <a:solidFill>
                <a:schemeClr val="dk2"/>
              </a:solidFill>
              <a:latin typeface="Calibri"/>
              <a:ea typeface="Calibri"/>
              <a:cs typeface="Calibri"/>
              <a:sym typeface="Calibri"/>
            </a:endParaRPr>
          </a:p>
        </p:txBody>
      </p:sp>
      <p:sp>
        <p:nvSpPr>
          <p:cNvPr id="181" name="Google Shape;181;p26"/>
          <p:cNvSpPr txBox="1"/>
          <p:nvPr/>
        </p:nvSpPr>
        <p:spPr>
          <a:xfrm>
            <a:off x="0" y="3595425"/>
            <a:ext cx="51330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a:solidFill>
                  <a:schemeClr val="dk2"/>
                </a:solidFill>
                <a:latin typeface="Calibri"/>
                <a:ea typeface="Calibri"/>
                <a:cs typeface="Calibri"/>
                <a:sym typeface="Calibri"/>
              </a:rPr>
              <a:t>vehicle-attributes-recognition-barrier-0039.xml – detect car attributes </a:t>
            </a:r>
            <a:endParaRPr sz="1800">
              <a:solidFill>
                <a:schemeClr val="dk2"/>
              </a:solidFill>
              <a:latin typeface="Calibri"/>
              <a:ea typeface="Calibri"/>
              <a:cs typeface="Calibri"/>
              <a:sym typeface="Calibri"/>
            </a:endParaRPr>
          </a:p>
        </p:txBody>
      </p:sp>
      <p:sp>
        <p:nvSpPr>
          <p:cNvPr id="182" name="Google Shape;182;p26"/>
          <p:cNvSpPr txBox="1"/>
          <p:nvPr/>
        </p:nvSpPr>
        <p:spPr>
          <a:xfrm>
            <a:off x="0" y="0"/>
            <a:ext cx="9144000" cy="646500"/>
          </a:xfrm>
          <a:prstGeom prst="rect">
            <a:avLst/>
          </a:prstGeom>
          <a:solidFill>
            <a:srgbClr val="611BB8"/>
          </a:solid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GB" sz="3000" b="1">
                <a:latin typeface="Open Sans"/>
                <a:ea typeface="Open Sans"/>
                <a:cs typeface="Open Sans"/>
                <a:sym typeface="Open Sans"/>
              </a:rPr>
              <a:t>Sample 2 – multiple models in cascade</a:t>
            </a:r>
            <a:endParaRPr sz="3000" b="1">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7"/>
          <p:cNvPicPr preferRelativeResize="0"/>
          <p:nvPr/>
        </p:nvPicPr>
        <p:blipFill rotWithShape="1">
          <a:blip r:embed="rId3">
            <a:alphaModFix/>
          </a:blip>
          <a:srcRect l="3340" t="6254" r="3349" b="6263"/>
          <a:stretch/>
        </p:blipFill>
        <p:spPr>
          <a:xfrm>
            <a:off x="7059850" y="4694325"/>
            <a:ext cx="2018825" cy="449175"/>
          </a:xfrm>
          <a:prstGeom prst="rect">
            <a:avLst/>
          </a:prstGeom>
          <a:noFill/>
          <a:ln>
            <a:noFill/>
          </a:ln>
        </p:spPr>
      </p:pic>
      <p:sp>
        <p:nvSpPr>
          <p:cNvPr id="188" name="Google Shape;188;p27"/>
          <p:cNvSpPr txBox="1"/>
          <p:nvPr/>
        </p:nvSpPr>
        <p:spPr>
          <a:xfrm>
            <a:off x="0" y="0"/>
            <a:ext cx="9144000" cy="646500"/>
          </a:xfrm>
          <a:prstGeom prst="rect">
            <a:avLst/>
          </a:prstGeom>
          <a:solidFill>
            <a:srgbClr val="611BB8"/>
          </a:solid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GB" sz="3000" b="1">
                <a:latin typeface="Open Sans"/>
                <a:ea typeface="Open Sans"/>
                <a:cs typeface="Open Sans"/>
                <a:sym typeface="Open Sans"/>
              </a:rPr>
              <a:t>Sample 3 – video detection example</a:t>
            </a:r>
            <a:endParaRPr sz="3000" b="1">
              <a:latin typeface="Open Sans"/>
              <a:ea typeface="Open Sans"/>
              <a:cs typeface="Open Sans"/>
              <a:sym typeface="Open Sans"/>
            </a:endParaRPr>
          </a:p>
        </p:txBody>
      </p:sp>
      <p:pic>
        <p:nvPicPr>
          <p:cNvPr id="189" name="Google Shape;189;p27"/>
          <p:cNvPicPr preferRelativeResize="0"/>
          <p:nvPr/>
        </p:nvPicPr>
        <p:blipFill>
          <a:blip r:embed="rId4">
            <a:alphaModFix/>
          </a:blip>
          <a:stretch>
            <a:fillRect/>
          </a:stretch>
        </p:blipFill>
        <p:spPr>
          <a:xfrm>
            <a:off x="0" y="646499"/>
            <a:ext cx="9144000" cy="2038526"/>
          </a:xfrm>
          <a:prstGeom prst="rect">
            <a:avLst/>
          </a:prstGeom>
          <a:noFill/>
          <a:ln>
            <a:noFill/>
          </a:ln>
        </p:spPr>
      </p:pic>
      <p:pic>
        <p:nvPicPr>
          <p:cNvPr id="190" name="Google Shape;190;p27"/>
          <p:cNvPicPr preferRelativeResize="0"/>
          <p:nvPr/>
        </p:nvPicPr>
        <p:blipFill>
          <a:blip r:embed="rId5">
            <a:alphaModFix/>
          </a:blip>
          <a:stretch>
            <a:fillRect/>
          </a:stretch>
        </p:blipFill>
        <p:spPr>
          <a:xfrm>
            <a:off x="1744425" y="2685025"/>
            <a:ext cx="3629184" cy="2458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8"/>
          <p:cNvPicPr preferRelativeResize="0"/>
          <p:nvPr/>
        </p:nvPicPr>
        <p:blipFill rotWithShape="1">
          <a:blip r:embed="rId3">
            <a:alphaModFix/>
          </a:blip>
          <a:srcRect l="3340" t="6254" r="3349" b="6263"/>
          <a:stretch/>
        </p:blipFill>
        <p:spPr>
          <a:xfrm>
            <a:off x="7059850" y="4694325"/>
            <a:ext cx="2018825" cy="449175"/>
          </a:xfrm>
          <a:prstGeom prst="rect">
            <a:avLst/>
          </a:prstGeom>
          <a:noFill/>
          <a:ln>
            <a:noFill/>
          </a:ln>
        </p:spPr>
      </p:pic>
      <p:sp>
        <p:nvSpPr>
          <p:cNvPr id="196" name="Google Shape;196;p28"/>
          <p:cNvSpPr txBox="1"/>
          <p:nvPr/>
        </p:nvSpPr>
        <p:spPr>
          <a:xfrm>
            <a:off x="75" y="0"/>
            <a:ext cx="9078600" cy="646500"/>
          </a:xfrm>
          <a:prstGeom prst="rect">
            <a:avLst/>
          </a:prstGeom>
          <a:solidFill>
            <a:srgbClr val="611BB8"/>
          </a:solid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GB" sz="3000" b="1">
                <a:latin typeface="Open Sans"/>
                <a:ea typeface="Open Sans"/>
                <a:cs typeface="Open Sans"/>
                <a:sym typeface="Open Sans"/>
              </a:rPr>
              <a:t>Sample 4 – transfer learning example</a:t>
            </a:r>
            <a:endParaRPr sz="3000" b="1">
              <a:latin typeface="Open Sans"/>
              <a:ea typeface="Open Sans"/>
              <a:cs typeface="Open Sans"/>
              <a:sym typeface="Open Sans"/>
            </a:endParaRPr>
          </a:p>
        </p:txBody>
      </p:sp>
      <p:pic>
        <p:nvPicPr>
          <p:cNvPr id="197" name="Google Shape;197;p28"/>
          <p:cNvPicPr preferRelativeResize="0"/>
          <p:nvPr/>
        </p:nvPicPr>
        <p:blipFill>
          <a:blip r:embed="rId4">
            <a:alphaModFix/>
          </a:blip>
          <a:stretch>
            <a:fillRect/>
          </a:stretch>
        </p:blipFill>
        <p:spPr>
          <a:xfrm>
            <a:off x="0" y="614100"/>
            <a:ext cx="9078675" cy="1077275"/>
          </a:xfrm>
          <a:prstGeom prst="rect">
            <a:avLst/>
          </a:prstGeom>
          <a:noFill/>
          <a:ln>
            <a:noFill/>
          </a:ln>
        </p:spPr>
      </p:pic>
      <p:pic>
        <p:nvPicPr>
          <p:cNvPr id="3" name="תמונה 2">
            <a:extLst>
              <a:ext uri="{FF2B5EF4-FFF2-40B4-BE49-F238E27FC236}">
                <a16:creationId xmlns:a16="http://schemas.microsoft.com/office/drawing/2014/main" id="{E541CA4E-465F-4214-9C2B-EE79808E6DBF}"/>
              </a:ext>
            </a:extLst>
          </p:cNvPr>
          <p:cNvPicPr>
            <a:picLocks noChangeAspect="1"/>
          </p:cNvPicPr>
          <p:nvPr/>
        </p:nvPicPr>
        <p:blipFill>
          <a:blip r:embed="rId5"/>
          <a:stretch>
            <a:fillRect/>
          </a:stretch>
        </p:blipFill>
        <p:spPr>
          <a:xfrm>
            <a:off x="0" y="1970898"/>
            <a:ext cx="9144000" cy="1201704"/>
          </a:xfrm>
          <a:prstGeom prst="rect">
            <a:avLst/>
          </a:prstGeom>
        </p:spPr>
      </p:pic>
      <p:sp>
        <p:nvSpPr>
          <p:cNvPr id="4" name="תיבת טקסט 3">
            <a:extLst>
              <a:ext uri="{FF2B5EF4-FFF2-40B4-BE49-F238E27FC236}">
                <a16:creationId xmlns:a16="http://schemas.microsoft.com/office/drawing/2014/main" id="{A477FE30-2763-4298-8299-DFA9A838DF99}"/>
              </a:ext>
            </a:extLst>
          </p:cNvPr>
          <p:cNvSpPr txBox="1"/>
          <p:nvPr/>
        </p:nvSpPr>
        <p:spPr>
          <a:xfrm>
            <a:off x="292308" y="3724829"/>
            <a:ext cx="6381875" cy="969496"/>
          </a:xfrm>
          <a:prstGeom prst="rect">
            <a:avLst/>
          </a:prstGeom>
          <a:noFill/>
        </p:spPr>
        <p:txBody>
          <a:bodyPr wrap="none" rtlCol="0">
            <a:spAutoFit/>
          </a:bodyPr>
          <a:lstStyle/>
          <a:p>
            <a:r>
              <a:rPr lang="en-US" sz="1900" b="1" dirty="0"/>
              <a:t>With easy adding parameters to the mo.py command,</a:t>
            </a:r>
          </a:p>
          <a:p>
            <a:r>
              <a:rPr lang="en-US" sz="1900" b="1" dirty="0"/>
              <a:t>you can batch the input size and scale it!  </a:t>
            </a:r>
          </a:p>
          <a:p>
            <a:r>
              <a:rPr lang="en-US" sz="1900" b="1" dirty="0"/>
              <a:t>Check the full functionality with mo.py -h </a:t>
            </a:r>
          </a:p>
        </p:txBody>
      </p:sp>
    </p:spTree>
    <p:extLst>
      <p:ext uri="{BB962C8B-B14F-4D97-AF65-F5344CB8AC3E}">
        <p14:creationId xmlns:p14="http://schemas.microsoft.com/office/powerpoint/2010/main" val="1769671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8"/>
          <p:cNvPicPr preferRelativeResize="0"/>
          <p:nvPr/>
        </p:nvPicPr>
        <p:blipFill rotWithShape="1">
          <a:blip r:embed="rId3">
            <a:alphaModFix/>
          </a:blip>
          <a:srcRect l="3340" t="6254" r="3349" b="6263"/>
          <a:stretch/>
        </p:blipFill>
        <p:spPr>
          <a:xfrm>
            <a:off x="7059850" y="4694325"/>
            <a:ext cx="2018825" cy="449175"/>
          </a:xfrm>
          <a:prstGeom prst="rect">
            <a:avLst/>
          </a:prstGeom>
          <a:noFill/>
          <a:ln>
            <a:noFill/>
          </a:ln>
        </p:spPr>
      </p:pic>
      <p:sp>
        <p:nvSpPr>
          <p:cNvPr id="196" name="Google Shape;196;p28"/>
          <p:cNvSpPr txBox="1"/>
          <p:nvPr/>
        </p:nvSpPr>
        <p:spPr>
          <a:xfrm>
            <a:off x="75" y="0"/>
            <a:ext cx="9078600" cy="646500"/>
          </a:xfrm>
          <a:prstGeom prst="rect">
            <a:avLst/>
          </a:prstGeom>
          <a:solidFill>
            <a:srgbClr val="611BB8"/>
          </a:solid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GB" sz="3000" b="1">
                <a:latin typeface="Open Sans"/>
                <a:ea typeface="Open Sans"/>
                <a:cs typeface="Open Sans"/>
                <a:sym typeface="Open Sans"/>
              </a:rPr>
              <a:t>Sample 4 – transfer learning example</a:t>
            </a:r>
            <a:endParaRPr sz="3000" b="1">
              <a:latin typeface="Open Sans"/>
              <a:ea typeface="Open Sans"/>
              <a:cs typeface="Open Sans"/>
              <a:sym typeface="Open Sans"/>
            </a:endParaRPr>
          </a:p>
        </p:txBody>
      </p:sp>
      <p:pic>
        <p:nvPicPr>
          <p:cNvPr id="198" name="Google Shape;198;p28"/>
          <p:cNvPicPr preferRelativeResize="0"/>
          <p:nvPr/>
        </p:nvPicPr>
        <p:blipFill>
          <a:blip r:embed="rId4">
            <a:alphaModFix/>
          </a:blip>
          <a:stretch>
            <a:fillRect/>
          </a:stretch>
        </p:blipFill>
        <p:spPr>
          <a:xfrm>
            <a:off x="0" y="1022885"/>
            <a:ext cx="9144000" cy="2736046"/>
          </a:xfrm>
          <a:prstGeom prst="rect">
            <a:avLst/>
          </a:prstGeom>
          <a:noFill/>
          <a:ln>
            <a:noFill/>
          </a:ln>
        </p:spPr>
      </p:pic>
      <p:pic>
        <p:nvPicPr>
          <p:cNvPr id="199" name="Google Shape;199;p28"/>
          <p:cNvPicPr preferRelativeResize="0"/>
          <p:nvPr/>
        </p:nvPicPr>
        <p:blipFill>
          <a:blip r:embed="rId5">
            <a:alphaModFix/>
          </a:blip>
          <a:stretch>
            <a:fillRect/>
          </a:stretch>
        </p:blipFill>
        <p:spPr>
          <a:xfrm>
            <a:off x="5964375" y="1636356"/>
            <a:ext cx="3179623" cy="2122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9"/>
          <p:cNvPicPr preferRelativeResize="0"/>
          <p:nvPr/>
        </p:nvPicPr>
        <p:blipFill rotWithShape="1">
          <a:blip r:embed="rId3">
            <a:alphaModFix/>
          </a:blip>
          <a:srcRect l="3340" t="6254" r="3349" b="6263"/>
          <a:stretch/>
        </p:blipFill>
        <p:spPr>
          <a:xfrm>
            <a:off x="7059850" y="4694325"/>
            <a:ext cx="2018825" cy="449175"/>
          </a:xfrm>
          <a:prstGeom prst="rect">
            <a:avLst/>
          </a:prstGeom>
          <a:noFill/>
          <a:ln>
            <a:noFill/>
          </a:ln>
        </p:spPr>
      </p:pic>
      <p:sp>
        <p:nvSpPr>
          <p:cNvPr id="205" name="Google Shape;205;p29"/>
          <p:cNvSpPr txBox="1"/>
          <p:nvPr/>
        </p:nvSpPr>
        <p:spPr>
          <a:xfrm>
            <a:off x="0" y="0"/>
            <a:ext cx="9144000" cy="569400"/>
          </a:xfrm>
          <a:prstGeom prst="rect">
            <a:avLst/>
          </a:prstGeom>
          <a:solidFill>
            <a:srgbClr val="611BB8"/>
          </a:solid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GB" sz="2500" b="1">
                <a:latin typeface="Open Sans"/>
                <a:ea typeface="Open Sans"/>
                <a:cs typeface="Open Sans"/>
                <a:sym typeface="Open Sans"/>
              </a:rPr>
              <a:t>Sample 5 – interduce to GVA</a:t>
            </a:r>
            <a:endParaRPr sz="2500" b="1">
              <a:latin typeface="Open Sans"/>
              <a:ea typeface="Open Sans"/>
              <a:cs typeface="Open Sans"/>
              <a:sym typeface="Open Sans"/>
            </a:endParaRPr>
          </a:p>
        </p:txBody>
      </p:sp>
      <p:sp>
        <p:nvSpPr>
          <p:cNvPr id="206" name="Google Shape;206;p29"/>
          <p:cNvSpPr txBox="1"/>
          <p:nvPr/>
        </p:nvSpPr>
        <p:spPr>
          <a:xfrm>
            <a:off x="6662175" y="627875"/>
            <a:ext cx="24165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300" b="1">
                <a:solidFill>
                  <a:schemeClr val="dk2"/>
                </a:solidFill>
                <a:latin typeface="Calibri"/>
                <a:ea typeface="Calibri"/>
                <a:cs typeface="Calibri"/>
                <a:sym typeface="Calibri"/>
              </a:rPr>
              <a:t>GVA – gstreamer video analytics</a:t>
            </a:r>
            <a:endParaRPr sz="1300" b="1">
              <a:solidFill>
                <a:schemeClr val="dk2"/>
              </a:solidFill>
              <a:latin typeface="Calibri"/>
              <a:ea typeface="Calibri"/>
              <a:cs typeface="Calibri"/>
              <a:sym typeface="Calibri"/>
            </a:endParaRPr>
          </a:p>
        </p:txBody>
      </p:sp>
      <p:sp>
        <p:nvSpPr>
          <p:cNvPr id="207" name="Google Shape;207;p29"/>
          <p:cNvSpPr txBox="1"/>
          <p:nvPr/>
        </p:nvSpPr>
        <p:spPr>
          <a:xfrm>
            <a:off x="0" y="938800"/>
            <a:ext cx="90786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900" b="1">
                <a:solidFill>
                  <a:schemeClr val="dk2"/>
                </a:solidFill>
              </a:rPr>
              <a:t>Basically, how to add analytics elements to the pool of gstreamer elements</a:t>
            </a:r>
            <a:endParaRPr sz="1900" b="1">
              <a:solidFill>
                <a:schemeClr val="dk2"/>
              </a:solidFill>
            </a:endParaRPr>
          </a:p>
        </p:txBody>
      </p:sp>
      <p:pic>
        <p:nvPicPr>
          <p:cNvPr id="208" name="Google Shape;208;p29"/>
          <p:cNvPicPr preferRelativeResize="0"/>
          <p:nvPr/>
        </p:nvPicPr>
        <p:blipFill rotWithShape="1">
          <a:blip r:embed="rId4">
            <a:alphaModFix/>
          </a:blip>
          <a:srcRect l="3223" t="12121" r="1673" b="18133"/>
          <a:stretch/>
        </p:blipFill>
        <p:spPr>
          <a:xfrm>
            <a:off x="0" y="1451025"/>
            <a:ext cx="7599276" cy="1978275"/>
          </a:xfrm>
          <a:prstGeom prst="rect">
            <a:avLst/>
          </a:prstGeom>
          <a:noFill/>
          <a:ln>
            <a:noFill/>
          </a:ln>
        </p:spPr>
      </p:pic>
      <p:pic>
        <p:nvPicPr>
          <p:cNvPr id="209" name="Google Shape;209;p29"/>
          <p:cNvPicPr preferRelativeResize="0"/>
          <p:nvPr/>
        </p:nvPicPr>
        <p:blipFill rotWithShape="1">
          <a:blip r:embed="rId5">
            <a:alphaModFix/>
          </a:blip>
          <a:srcRect l="1496" t="6684" r="3761" b="14113"/>
          <a:stretch/>
        </p:blipFill>
        <p:spPr>
          <a:xfrm>
            <a:off x="0" y="3464525"/>
            <a:ext cx="9144000" cy="1678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4"/>
          <p:cNvPicPr preferRelativeResize="0"/>
          <p:nvPr/>
        </p:nvPicPr>
        <p:blipFill rotWithShape="1">
          <a:blip r:embed="rId3">
            <a:alphaModFix/>
          </a:blip>
          <a:srcRect l="3340" t="6254" r="3349" b="6263"/>
          <a:stretch/>
        </p:blipFill>
        <p:spPr>
          <a:xfrm>
            <a:off x="7059850" y="4694325"/>
            <a:ext cx="2018825" cy="449175"/>
          </a:xfrm>
          <a:prstGeom prst="rect">
            <a:avLst/>
          </a:prstGeom>
          <a:noFill/>
          <a:ln>
            <a:noFill/>
          </a:ln>
        </p:spPr>
      </p:pic>
      <p:sp>
        <p:nvSpPr>
          <p:cNvPr id="66" name="Google Shape;66;p14"/>
          <p:cNvSpPr txBox="1"/>
          <p:nvPr/>
        </p:nvSpPr>
        <p:spPr>
          <a:xfrm>
            <a:off x="0" y="0"/>
            <a:ext cx="9144000" cy="738900"/>
          </a:xfrm>
          <a:prstGeom prst="rect">
            <a:avLst/>
          </a:prstGeom>
          <a:solidFill>
            <a:srgbClr val="611BB8"/>
          </a:solidFill>
          <a:ln>
            <a:noFill/>
          </a:ln>
        </p:spPr>
        <p:txBody>
          <a:bodyPr spcFirstLastPara="1" wrap="square" lIns="91425" tIns="91425" rIns="91425" bIns="91425" anchor="t" anchorCtr="0">
            <a:spAutoFit/>
          </a:bodyPr>
          <a:lstStyle/>
          <a:p>
            <a:pPr marL="0" marR="0" lvl="0" indent="0" algn="ctr" rtl="1">
              <a:lnSpc>
                <a:spcPct val="115000"/>
              </a:lnSpc>
              <a:spcBef>
                <a:spcPts val="0"/>
              </a:spcBef>
              <a:spcAft>
                <a:spcPts val="0"/>
              </a:spcAft>
              <a:buNone/>
            </a:pPr>
            <a:r>
              <a:rPr lang="en-GB" sz="3600" b="1">
                <a:latin typeface="Open Sans"/>
                <a:ea typeface="Open Sans"/>
                <a:cs typeface="Open Sans"/>
                <a:sym typeface="Open Sans"/>
              </a:rPr>
              <a:t>Introduction</a:t>
            </a:r>
            <a:r>
              <a:rPr lang="en-GB" sz="3000" b="1">
                <a:latin typeface="Open Sans"/>
                <a:ea typeface="Open Sans"/>
                <a:cs typeface="Open Sans"/>
                <a:sym typeface="Open Sans"/>
              </a:rPr>
              <a:t> to OpenVINO Toolkit</a:t>
            </a:r>
            <a:endParaRPr sz="3000" b="1">
              <a:latin typeface="Open Sans"/>
              <a:ea typeface="Open Sans"/>
              <a:cs typeface="Open Sans"/>
              <a:sym typeface="Open Sans"/>
            </a:endParaRPr>
          </a:p>
        </p:txBody>
      </p:sp>
      <p:sp>
        <p:nvSpPr>
          <p:cNvPr id="67" name="Google Shape;67;p14"/>
          <p:cNvSpPr txBox="1"/>
          <p:nvPr/>
        </p:nvSpPr>
        <p:spPr>
          <a:xfrm>
            <a:off x="181200" y="861550"/>
            <a:ext cx="8962800" cy="453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650" b="1">
                <a:solidFill>
                  <a:schemeClr val="dk2"/>
                </a:solidFill>
              </a:rPr>
              <a:t>OpenVINO toolkit</a:t>
            </a:r>
            <a:endParaRPr sz="1650" b="1">
              <a:solidFill>
                <a:schemeClr val="dk2"/>
              </a:solidFill>
            </a:endParaRPr>
          </a:p>
          <a:p>
            <a:pPr marL="0" lvl="0" indent="0" algn="l" rtl="0">
              <a:lnSpc>
                <a:spcPct val="115000"/>
              </a:lnSpc>
              <a:spcBef>
                <a:spcPts val="0"/>
              </a:spcBef>
              <a:spcAft>
                <a:spcPts val="0"/>
              </a:spcAft>
              <a:buNone/>
            </a:pPr>
            <a:r>
              <a:rPr lang="en-GB" sz="1650" b="1">
                <a:solidFill>
                  <a:schemeClr val="dk2"/>
                </a:solidFill>
              </a:rPr>
              <a:t>is a comprehensive toolkit for quickly developing applications and solutions  that solve a variety of tasks including:</a:t>
            </a:r>
            <a:endParaRPr sz="1650" b="1">
              <a:solidFill>
                <a:schemeClr val="dk2"/>
              </a:solidFill>
            </a:endParaRPr>
          </a:p>
          <a:p>
            <a:pPr marL="457200" lvl="0" indent="0" algn="l" rtl="0">
              <a:lnSpc>
                <a:spcPct val="150000"/>
              </a:lnSpc>
              <a:spcBef>
                <a:spcPts val="0"/>
              </a:spcBef>
              <a:spcAft>
                <a:spcPts val="0"/>
              </a:spcAft>
              <a:buNone/>
            </a:pPr>
            <a:r>
              <a:rPr lang="en-GB" sz="1650">
                <a:solidFill>
                  <a:schemeClr val="dk2"/>
                </a:solidFill>
              </a:rPr>
              <a:t>•</a:t>
            </a:r>
            <a:r>
              <a:rPr lang="en-GB" sz="1650" b="1">
                <a:solidFill>
                  <a:schemeClr val="dk2"/>
                </a:solidFill>
              </a:rPr>
              <a:t>emulation of human vision</a:t>
            </a:r>
            <a:endParaRPr sz="1650" b="1">
              <a:solidFill>
                <a:schemeClr val="dk2"/>
              </a:solidFill>
            </a:endParaRPr>
          </a:p>
          <a:p>
            <a:pPr marL="457200" lvl="0" indent="0" algn="l" rtl="0">
              <a:lnSpc>
                <a:spcPct val="150000"/>
              </a:lnSpc>
              <a:spcBef>
                <a:spcPts val="0"/>
              </a:spcBef>
              <a:spcAft>
                <a:spcPts val="0"/>
              </a:spcAft>
              <a:buNone/>
            </a:pPr>
            <a:r>
              <a:rPr lang="en-GB" sz="1650">
                <a:solidFill>
                  <a:schemeClr val="dk2"/>
                </a:solidFill>
              </a:rPr>
              <a:t>•</a:t>
            </a:r>
            <a:r>
              <a:rPr lang="en-GB" sz="1650" b="1">
                <a:solidFill>
                  <a:schemeClr val="dk2"/>
                </a:solidFill>
              </a:rPr>
              <a:t>automatic speech recognition</a:t>
            </a:r>
            <a:endParaRPr sz="1650" b="1">
              <a:solidFill>
                <a:schemeClr val="dk2"/>
              </a:solidFill>
            </a:endParaRPr>
          </a:p>
          <a:p>
            <a:pPr marL="457200" lvl="0" indent="0" algn="l" rtl="0">
              <a:lnSpc>
                <a:spcPct val="150000"/>
              </a:lnSpc>
              <a:spcBef>
                <a:spcPts val="0"/>
              </a:spcBef>
              <a:spcAft>
                <a:spcPts val="0"/>
              </a:spcAft>
              <a:buNone/>
            </a:pPr>
            <a:r>
              <a:rPr lang="en-GB" sz="1650">
                <a:solidFill>
                  <a:schemeClr val="dk2"/>
                </a:solidFill>
              </a:rPr>
              <a:t>•</a:t>
            </a:r>
            <a:r>
              <a:rPr lang="en-GB" sz="1650" b="1">
                <a:solidFill>
                  <a:schemeClr val="dk2"/>
                </a:solidFill>
              </a:rPr>
              <a:t>natural language processing</a:t>
            </a:r>
            <a:endParaRPr sz="1650" b="1">
              <a:solidFill>
                <a:schemeClr val="dk2"/>
              </a:solidFill>
            </a:endParaRPr>
          </a:p>
          <a:p>
            <a:pPr marL="457200" lvl="0" indent="0" algn="l" rtl="0">
              <a:lnSpc>
                <a:spcPct val="150000"/>
              </a:lnSpc>
              <a:spcBef>
                <a:spcPts val="0"/>
              </a:spcBef>
              <a:spcAft>
                <a:spcPts val="0"/>
              </a:spcAft>
              <a:buNone/>
            </a:pPr>
            <a:r>
              <a:rPr lang="en-GB" sz="1650">
                <a:solidFill>
                  <a:schemeClr val="dk2"/>
                </a:solidFill>
              </a:rPr>
              <a:t>•</a:t>
            </a:r>
            <a:r>
              <a:rPr lang="en-GB" sz="1650" b="1">
                <a:solidFill>
                  <a:schemeClr val="dk2"/>
                </a:solidFill>
              </a:rPr>
              <a:t>recommendation systems</a:t>
            </a:r>
            <a:endParaRPr sz="1650" b="1">
              <a:solidFill>
                <a:schemeClr val="dk2"/>
              </a:solidFill>
            </a:endParaRPr>
          </a:p>
          <a:p>
            <a:pPr marL="0" lvl="0" indent="0" algn="l" rtl="0">
              <a:lnSpc>
                <a:spcPct val="115000"/>
              </a:lnSpc>
              <a:spcBef>
                <a:spcPts val="0"/>
              </a:spcBef>
              <a:spcAft>
                <a:spcPts val="0"/>
              </a:spcAft>
              <a:buNone/>
            </a:pPr>
            <a:r>
              <a:rPr lang="en-GB" sz="1650" b="1">
                <a:solidFill>
                  <a:schemeClr val="dk2"/>
                </a:solidFill>
              </a:rPr>
              <a:t>The toolkit extends computer vision and non-vision workloads across Intel hardware, maximizing performance. It accelerates applications with high-performance, AI and deep learning inference deployed from edge to cloud.  Speeds time-to-market via an easy-to-use library of computer vision functions and pre-optimized kernels</a:t>
            </a:r>
            <a:endParaRPr sz="1650" b="1">
              <a:solidFill>
                <a:schemeClr val="dk2"/>
              </a:solidFill>
            </a:endParaRPr>
          </a:p>
          <a:p>
            <a:pPr marL="0" lvl="0" indent="0" algn="l" rtl="0">
              <a:lnSpc>
                <a:spcPct val="115000"/>
              </a:lnSpc>
              <a:spcBef>
                <a:spcPts val="0"/>
              </a:spcBef>
              <a:spcAft>
                <a:spcPts val="0"/>
              </a:spcAft>
              <a:buNone/>
            </a:pPr>
            <a:r>
              <a:rPr lang="en-GB" sz="1650" b="1">
                <a:solidFill>
                  <a:schemeClr val="dk2"/>
                </a:solidFill>
              </a:rPr>
              <a:t>Includes optimized calls for computer vision standards including OpenCV </a:t>
            </a:r>
            <a:endParaRPr sz="1650" b="1">
              <a:solidFill>
                <a:schemeClr val="dk2"/>
              </a:solidFill>
            </a:endParaRPr>
          </a:p>
          <a:p>
            <a:pPr marL="0" lvl="0" indent="0" algn="l" rtl="0">
              <a:lnSpc>
                <a:spcPct val="115000"/>
              </a:lnSpc>
              <a:spcBef>
                <a:spcPts val="1800"/>
              </a:spcBef>
              <a:spcAft>
                <a:spcPts val="0"/>
              </a:spcAft>
              <a:buNone/>
            </a:pPr>
            <a:endParaRPr sz="1650" b="1">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5"/>
          <p:cNvPicPr preferRelativeResize="0"/>
          <p:nvPr/>
        </p:nvPicPr>
        <p:blipFill rotWithShape="1">
          <a:blip r:embed="rId3">
            <a:alphaModFix/>
          </a:blip>
          <a:srcRect l="3340" t="6254" r="3349" b="6263"/>
          <a:stretch/>
        </p:blipFill>
        <p:spPr>
          <a:xfrm>
            <a:off x="7059850" y="4694325"/>
            <a:ext cx="2018825" cy="449175"/>
          </a:xfrm>
          <a:prstGeom prst="rect">
            <a:avLst/>
          </a:prstGeom>
          <a:noFill/>
          <a:ln>
            <a:noFill/>
          </a:ln>
        </p:spPr>
      </p:pic>
      <p:sp>
        <p:nvSpPr>
          <p:cNvPr id="73" name="Google Shape;73;p15"/>
          <p:cNvSpPr txBox="1"/>
          <p:nvPr/>
        </p:nvSpPr>
        <p:spPr>
          <a:xfrm>
            <a:off x="150" y="0"/>
            <a:ext cx="9144000" cy="738900"/>
          </a:xfrm>
          <a:prstGeom prst="rect">
            <a:avLst/>
          </a:prstGeom>
          <a:solidFill>
            <a:srgbClr val="611BB8"/>
          </a:solidFill>
          <a:ln>
            <a:noFill/>
          </a:ln>
        </p:spPr>
        <p:txBody>
          <a:bodyPr spcFirstLastPara="1" wrap="square" lIns="91425" tIns="91425" rIns="91425" bIns="91425" anchor="t" anchorCtr="0">
            <a:spAutoFit/>
          </a:bodyPr>
          <a:lstStyle/>
          <a:p>
            <a:pPr marL="0" marR="0" lvl="0" indent="0" algn="ctr" rtl="1">
              <a:lnSpc>
                <a:spcPct val="115000"/>
              </a:lnSpc>
              <a:spcBef>
                <a:spcPts val="0"/>
              </a:spcBef>
              <a:spcAft>
                <a:spcPts val="0"/>
              </a:spcAft>
              <a:buNone/>
            </a:pPr>
            <a:r>
              <a:rPr lang="en-GB" sz="3600" b="1">
                <a:latin typeface="Open Sans"/>
                <a:ea typeface="Open Sans"/>
                <a:cs typeface="Open Sans"/>
                <a:sym typeface="Open Sans"/>
              </a:rPr>
              <a:t>?Why</a:t>
            </a:r>
            <a:r>
              <a:rPr lang="en-GB" sz="3000" b="1">
                <a:latin typeface="Open Sans"/>
                <a:ea typeface="Open Sans"/>
                <a:cs typeface="Open Sans"/>
                <a:sym typeface="Open Sans"/>
              </a:rPr>
              <a:t> OpenVINO</a:t>
            </a:r>
            <a:endParaRPr sz="3000" b="1">
              <a:latin typeface="Open Sans"/>
              <a:ea typeface="Open Sans"/>
              <a:cs typeface="Open Sans"/>
              <a:sym typeface="Open Sans"/>
            </a:endParaRPr>
          </a:p>
        </p:txBody>
      </p:sp>
      <p:sp>
        <p:nvSpPr>
          <p:cNvPr id="74" name="Google Shape;74;p15"/>
          <p:cNvSpPr txBox="1"/>
          <p:nvPr/>
        </p:nvSpPr>
        <p:spPr>
          <a:xfrm>
            <a:off x="0" y="646500"/>
            <a:ext cx="9144000" cy="16785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GB" sz="2000" b="1"/>
              <a:t>NVIDIA pretty much owns the market for Deep Learning. However,GPUs are expensive and not always necessary for inference. In fact, most of the inference in the world is done on CPUs! For example, </a:t>
            </a:r>
            <a:r>
              <a:rPr lang="en-GB" sz="2000" b="1">
                <a:uFill>
                  <a:noFill/>
                </a:uFill>
                <a:hlinkClick r:id="rId4"/>
              </a:rPr>
              <a:t>Dropbox uses its CPU farm</a:t>
            </a:r>
            <a:r>
              <a:rPr lang="en-GB" sz="2000" b="1"/>
              <a:t>  for performing OCR on documents.</a:t>
            </a:r>
            <a:endParaRPr sz="2000" b="1"/>
          </a:p>
          <a:p>
            <a:pPr marL="0" lvl="0" indent="0" algn="l" rtl="0">
              <a:lnSpc>
                <a:spcPct val="105000"/>
              </a:lnSpc>
              <a:spcBef>
                <a:spcPts val="0"/>
              </a:spcBef>
              <a:spcAft>
                <a:spcPts val="0"/>
              </a:spcAft>
              <a:buNone/>
            </a:pPr>
            <a:endParaRPr sz="2000" b="1"/>
          </a:p>
        </p:txBody>
      </p:sp>
      <p:pic>
        <p:nvPicPr>
          <p:cNvPr id="75" name="Google Shape;75;p15"/>
          <p:cNvPicPr preferRelativeResize="0"/>
          <p:nvPr/>
        </p:nvPicPr>
        <p:blipFill>
          <a:blip r:embed="rId5">
            <a:alphaModFix/>
          </a:blip>
          <a:stretch>
            <a:fillRect/>
          </a:stretch>
        </p:blipFill>
        <p:spPr>
          <a:xfrm>
            <a:off x="1877749" y="2179925"/>
            <a:ext cx="4976326" cy="2799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6"/>
          <p:cNvPicPr preferRelativeResize="0"/>
          <p:nvPr/>
        </p:nvPicPr>
        <p:blipFill rotWithShape="1">
          <a:blip r:embed="rId3">
            <a:alphaModFix/>
          </a:blip>
          <a:srcRect l="3340" t="6254" r="3349" b="6263"/>
          <a:stretch/>
        </p:blipFill>
        <p:spPr>
          <a:xfrm>
            <a:off x="7059850" y="4694325"/>
            <a:ext cx="2018825" cy="449175"/>
          </a:xfrm>
          <a:prstGeom prst="rect">
            <a:avLst/>
          </a:prstGeom>
          <a:noFill/>
          <a:ln>
            <a:noFill/>
          </a:ln>
        </p:spPr>
      </p:pic>
      <p:sp>
        <p:nvSpPr>
          <p:cNvPr id="81" name="Google Shape;81;p16"/>
          <p:cNvSpPr txBox="1"/>
          <p:nvPr/>
        </p:nvSpPr>
        <p:spPr>
          <a:xfrm>
            <a:off x="148650" y="738900"/>
            <a:ext cx="8846700" cy="120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a:t>In the inference space, Intel is a big player. In addition to the CPUs, it manufactures Vision Processing Units (VPUs), integrated GPUs, and FPGAs — all of which can be used for inference.</a:t>
            </a:r>
            <a:endParaRPr sz="2000" b="1"/>
          </a:p>
        </p:txBody>
      </p:sp>
      <p:sp>
        <p:nvSpPr>
          <p:cNvPr id="82" name="Google Shape;82;p16"/>
          <p:cNvSpPr txBox="1"/>
          <p:nvPr/>
        </p:nvSpPr>
        <p:spPr>
          <a:xfrm>
            <a:off x="-63900" y="0"/>
            <a:ext cx="9207900" cy="738900"/>
          </a:xfrm>
          <a:prstGeom prst="rect">
            <a:avLst/>
          </a:prstGeom>
          <a:solidFill>
            <a:srgbClr val="611BB8"/>
          </a:solidFill>
          <a:ln>
            <a:noFill/>
          </a:ln>
        </p:spPr>
        <p:txBody>
          <a:bodyPr spcFirstLastPara="1" wrap="square" lIns="91425" tIns="91425" rIns="91425" bIns="91425" anchor="t" anchorCtr="0">
            <a:spAutoFit/>
          </a:bodyPr>
          <a:lstStyle/>
          <a:p>
            <a:pPr marL="0" marR="0" lvl="0" indent="0" algn="ctr" rtl="1">
              <a:lnSpc>
                <a:spcPct val="115000"/>
              </a:lnSpc>
              <a:spcBef>
                <a:spcPts val="0"/>
              </a:spcBef>
              <a:spcAft>
                <a:spcPts val="0"/>
              </a:spcAft>
              <a:buNone/>
            </a:pPr>
            <a:r>
              <a:rPr lang="en-GB" sz="3600" b="1">
                <a:latin typeface="Open Sans"/>
                <a:ea typeface="Open Sans"/>
                <a:cs typeface="Open Sans"/>
                <a:sym typeface="Open Sans"/>
              </a:rPr>
              <a:t>?Why </a:t>
            </a:r>
            <a:r>
              <a:rPr lang="en-GB" sz="3000" b="1">
                <a:latin typeface="Open Sans"/>
                <a:ea typeface="Open Sans"/>
                <a:cs typeface="Open Sans"/>
                <a:sym typeface="Open Sans"/>
              </a:rPr>
              <a:t>OpenVINO</a:t>
            </a:r>
            <a:endParaRPr sz="3600" b="1">
              <a:latin typeface="Open Sans"/>
              <a:ea typeface="Open Sans"/>
              <a:cs typeface="Open Sans"/>
              <a:sym typeface="Open Sans"/>
            </a:endParaRPr>
          </a:p>
        </p:txBody>
      </p:sp>
      <p:pic>
        <p:nvPicPr>
          <p:cNvPr id="83" name="Google Shape;83;p16"/>
          <p:cNvPicPr preferRelativeResize="0"/>
          <p:nvPr/>
        </p:nvPicPr>
        <p:blipFill rotWithShape="1">
          <a:blip r:embed="rId4">
            <a:alphaModFix/>
          </a:blip>
          <a:srcRect/>
          <a:stretch/>
        </p:blipFill>
        <p:spPr>
          <a:xfrm>
            <a:off x="148650" y="2298200"/>
            <a:ext cx="3023000" cy="2845300"/>
          </a:xfrm>
          <a:prstGeom prst="rect">
            <a:avLst/>
          </a:prstGeom>
          <a:noFill/>
          <a:ln>
            <a:noFill/>
          </a:ln>
        </p:spPr>
      </p:pic>
      <p:pic>
        <p:nvPicPr>
          <p:cNvPr id="84" name="Google Shape;84;p16"/>
          <p:cNvPicPr preferRelativeResize="0"/>
          <p:nvPr/>
        </p:nvPicPr>
        <p:blipFill rotWithShape="1">
          <a:blip r:embed="rId5">
            <a:alphaModFix/>
          </a:blip>
          <a:srcRect l="25195" t="5290" r="25225" b="5335"/>
          <a:stretch/>
        </p:blipFill>
        <p:spPr>
          <a:xfrm>
            <a:off x="4115075" y="2298200"/>
            <a:ext cx="2805842" cy="2845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3340" t="6254" r="3349" b="6263"/>
          <a:stretch/>
        </p:blipFill>
        <p:spPr>
          <a:xfrm>
            <a:off x="7059850" y="4694325"/>
            <a:ext cx="2018825" cy="449175"/>
          </a:xfrm>
          <a:prstGeom prst="rect">
            <a:avLst/>
          </a:prstGeom>
          <a:noFill/>
          <a:ln>
            <a:noFill/>
          </a:ln>
        </p:spPr>
      </p:pic>
      <p:sp>
        <p:nvSpPr>
          <p:cNvPr id="90" name="Google Shape;90;p17"/>
          <p:cNvSpPr txBox="1"/>
          <p:nvPr/>
        </p:nvSpPr>
        <p:spPr>
          <a:xfrm>
            <a:off x="0" y="0"/>
            <a:ext cx="9144000" cy="646500"/>
          </a:xfrm>
          <a:prstGeom prst="rect">
            <a:avLst/>
          </a:prstGeom>
          <a:solidFill>
            <a:srgbClr val="611BB8"/>
          </a:solidFill>
          <a:ln>
            <a:noFill/>
          </a:ln>
        </p:spPr>
        <p:txBody>
          <a:bodyPr spcFirstLastPara="1" wrap="square" lIns="91425" tIns="91425" rIns="91425" bIns="91425" anchor="t" anchorCtr="0">
            <a:spAutoFit/>
          </a:bodyPr>
          <a:lstStyle/>
          <a:p>
            <a:pPr marL="0" lvl="0" indent="0" algn="ctr" rtl="1">
              <a:lnSpc>
                <a:spcPct val="115000"/>
              </a:lnSpc>
              <a:spcBef>
                <a:spcPts val="0"/>
              </a:spcBef>
              <a:spcAft>
                <a:spcPts val="0"/>
              </a:spcAft>
              <a:buNone/>
            </a:pPr>
            <a:r>
              <a:rPr lang="en-GB" sz="3000" b="1">
                <a:latin typeface="Open Sans"/>
                <a:ea typeface="Open Sans"/>
                <a:cs typeface="Open Sans"/>
                <a:sym typeface="Open Sans"/>
              </a:rPr>
              <a:t>OpenVINO Toolkit Workflow</a:t>
            </a:r>
            <a:endParaRPr sz="3000" b="1">
              <a:latin typeface="Open Sans"/>
              <a:ea typeface="Open Sans"/>
              <a:cs typeface="Open Sans"/>
              <a:sym typeface="Open Sans"/>
            </a:endParaRPr>
          </a:p>
        </p:txBody>
      </p:sp>
      <p:pic>
        <p:nvPicPr>
          <p:cNvPr id="91" name="Google Shape;91;p17"/>
          <p:cNvPicPr preferRelativeResize="0"/>
          <p:nvPr/>
        </p:nvPicPr>
        <p:blipFill>
          <a:blip r:embed="rId4">
            <a:alphaModFix/>
          </a:blip>
          <a:stretch>
            <a:fillRect/>
          </a:stretch>
        </p:blipFill>
        <p:spPr>
          <a:xfrm>
            <a:off x="0" y="915890"/>
            <a:ext cx="9143999" cy="42276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8"/>
          <p:cNvPicPr preferRelativeResize="0"/>
          <p:nvPr/>
        </p:nvPicPr>
        <p:blipFill rotWithShape="1">
          <a:blip r:embed="rId3">
            <a:alphaModFix/>
          </a:blip>
          <a:srcRect l="3340" t="6254" r="3349" b="6263"/>
          <a:stretch/>
        </p:blipFill>
        <p:spPr>
          <a:xfrm>
            <a:off x="7059850" y="4694325"/>
            <a:ext cx="2018825" cy="449175"/>
          </a:xfrm>
          <a:prstGeom prst="rect">
            <a:avLst/>
          </a:prstGeom>
          <a:noFill/>
          <a:ln>
            <a:noFill/>
          </a:ln>
        </p:spPr>
      </p:pic>
      <p:sp>
        <p:nvSpPr>
          <p:cNvPr id="97" name="Google Shape;97;p18"/>
          <p:cNvSpPr txBox="1"/>
          <p:nvPr/>
        </p:nvSpPr>
        <p:spPr>
          <a:xfrm>
            <a:off x="0" y="0"/>
            <a:ext cx="9144000" cy="646500"/>
          </a:xfrm>
          <a:prstGeom prst="rect">
            <a:avLst/>
          </a:prstGeom>
          <a:solidFill>
            <a:srgbClr val="611BB8"/>
          </a:solidFill>
          <a:ln>
            <a:noFill/>
          </a:ln>
        </p:spPr>
        <p:txBody>
          <a:bodyPr spcFirstLastPara="1" wrap="square" lIns="91425" tIns="91425" rIns="91425" bIns="91425" anchor="t" anchorCtr="0">
            <a:spAutoFit/>
          </a:bodyPr>
          <a:lstStyle/>
          <a:p>
            <a:pPr marL="0" lvl="0" indent="0" algn="ctr" rtl="1">
              <a:lnSpc>
                <a:spcPct val="115000"/>
              </a:lnSpc>
              <a:spcBef>
                <a:spcPts val="0"/>
              </a:spcBef>
              <a:spcAft>
                <a:spcPts val="0"/>
              </a:spcAft>
              <a:buNone/>
            </a:pPr>
            <a:r>
              <a:rPr lang="en-GB" sz="3000" b="1">
                <a:solidFill>
                  <a:schemeClr val="dk2"/>
                </a:solidFill>
                <a:latin typeface="Open Sans"/>
                <a:ea typeface="Open Sans"/>
                <a:cs typeface="Open Sans"/>
                <a:sym typeface="Open Sans"/>
              </a:rPr>
              <a:t>Step 1 - get a model</a:t>
            </a:r>
            <a:endParaRPr sz="3000" b="1">
              <a:solidFill>
                <a:schemeClr val="dk2"/>
              </a:solidFill>
              <a:latin typeface="Open Sans"/>
              <a:ea typeface="Open Sans"/>
              <a:cs typeface="Open Sans"/>
              <a:sym typeface="Open Sans"/>
            </a:endParaRPr>
          </a:p>
        </p:txBody>
      </p:sp>
      <p:sp>
        <p:nvSpPr>
          <p:cNvPr id="98" name="Google Shape;98;p18"/>
          <p:cNvSpPr txBox="1"/>
          <p:nvPr/>
        </p:nvSpPr>
        <p:spPr>
          <a:xfrm>
            <a:off x="0" y="525975"/>
            <a:ext cx="7317000" cy="1908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a:t>You can use your framework of choice to prepare and train a Deep Learning model or just download a pretrained model from the Open Model Zoo. The Open Model Zoo includes Deep Learning solutions to a variety of vision problems </a:t>
            </a:r>
            <a:endParaRPr sz="2000" b="1"/>
          </a:p>
        </p:txBody>
      </p:sp>
      <p:pic>
        <p:nvPicPr>
          <p:cNvPr id="99" name="Google Shape;99;p18"/>
          <p:cNvPicPr preferRelativeResize="0"/>
          <p:nvPr/>
        </p:nvPicPr>
        <p:blipFill>
          <a:blip r:embed="rId4">
            <a:alphaModFix/>
          </a:blip>
          <a:stretch>
            <a:fillRect/>
          </a:stretch>
        </p:blipFill>
        <p:spPr>
          <a:xfrm>
            <a:off x="4352800" y="1943475"/>
            <a:ext cx="1913325" cy="1692557"/>
          </a:xfrm>
          <a:prstGeom prst="rect">
            <a:avLst/>
          </a:prstGeom>
          <a:noFill/>
          <a:ln>
            <a:noFill/>
          </a:ln>
        </p:spPr>
      </p:pic>
      <p:sp>
        <p:nvSpPr>
          <p:cNvPr id="100" name="Google Shape;100;p18"/>
          <p:cNvSpPr txBox="1"/>
          <p:nvPr/>
        </p:nvSpPr>
        <p:spPr>
          <a:xfrm>
            <a:off x="4693850" y="3599925"/>
            <a:ext cx="38577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a:t>Download models from </a:t>
            </a:r>
            <a:endParaRPr sz="2000" b="1"/>
          </a:p>
          <a:p>
            <a:pPr marL="0" lvl="0" indent="0" algn="l" rtl="0">
              <a:lnSpc>
                <a:spcPct val="115000"/>
              </a:lnSpc>
              <a:spcBef>
                <a:spcPts val="0"/>
              </a:spcBef>
              <a:spcAft>
                <a:spcPts val="0"/>
              </a:spcAft>
              <a:buNone/>
            </a:pPr>
            <a:r>
              <a:rPr lang="en-GB" sz="2000" b="1"/>
              <a:t>Open Model Zoo (intel/public)</a:t>
            </a:r>
            <a:endParaRPr sz="2000" b="1"/>
          </a:p>
        </p:txBody>
      </p:sp>
      <p:sp>
        <p:nvSpPr>
          <p:cNvPr id="101" name="Google Shape;101;p18"/>
          <p:cNvSpPr txBox="1"/>
          <p:nvPr/>
        </p:nvSpPr>
        <p:spPr>
          <a:xfrm>
            <a:off x="0" y="3726050"/>
            <a:ext cx="3060300" cy="813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GB" sz="1900" b="1"/>
              <a:t>converts the models </a:t>
            </a:r>
            <a:endParaRPr sz="1900" b="1"/>
          </a:p>
          <a:p>
            <a:pPr marL="0" lvl="0" indent="0" algn="l" rtl="0">
              <a:lnSpc>
                <a:spcPct val="115000"/>
              </a:lnSpc>
              <a:spcBef>
                <a:spcPts val="0"/>
              </a:spcBef>
              <a:spcAft>
                <a:spcPts val="0"/>
              </a:spcAft>
              <a:buNone/>
            </a:pPr>
            <a:r>
              <a:rPr lang="en-GB" sz="1900" b="1"/>
              <a:t>using Model Optimizer*.</a:t>
            </a:r>
            <a:endParaRPr sz="1500">
              <a:solidFill>
                <a:srgbClr val="555555"/>
              </a:solidFill>
            </a:endParaRPr>
          </a:p>
        </p:txBody>
      </p:sp>
      <p:sp>
        <p:nvSpPr>
          <p:cNvPr id="102" name="Google Shape;102;p18"/>
          <p:cNvSpPr txBox="1"/>
          <p:nvPr/>
        </p:nvSpPr>
        <p:spPr>
          <a:xfrm>
            <a:off x="7059913" y="4046325"/>
            <a:ext cx="20187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b="1" u="sng"/>
          </a:p>
        </p:txBody>
      </p:sp>
      <p:pic>
        <p:nvPicPr>
          <p:cNvPr id="103" name="Google Shape;103;p18"/>
          <p:cNvPicPr preferRelativeResize="0"/>
          <p:nvPr/>
        </p:nvPicPr>
        <p:blipFill>
          <a:blip r:embed="rId5">
            <a:alphaModFix/>
          </a:blip>
          <a:stretch>
            <a:fillRect/>
          </a:stretch>
        </p:blipFill>
        <p:spPr>
          <a:xfrm>
            <a:off x="7441900" y="0"/>
            <a:ext cx="1702100" cy="2689450"/>
          </a:xfrm>
          <a:prstGeom prst="rect">
            <a:avLst/>
          </a:prstGeom>
          <a:noFill/>
          <a:ln>
            <a:noFill/>
          </a:ln>
        </p:spPr>
      </p:pic>
      <p:pic>
        <p:nvPicPr>
          <p:cNvPr id="104" name="Google Shape;104;p18"/>
          <p:cNvPicPr preferRelativeResize="0"/>
          <p:nvPr/>
        </p:nvPicPr>
        <p:blipFill>
          <a:blip r:embed="rId6">
            <a:alphaModFix/>
          </a:blip>
          <a:stretch>
            <a:fillRect/>
          </a:stretch>
        </p:blipFill>
        <p:spPr>
          <a:xfrm>
            <a:off x="1564026" y="2032601"/>
            <a:ext cx="1702100" cy="17920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9"/>
          <p:cNvPicPr preferRelativeResize="0"/>
          <p:nvPr/>
        </p:nvPicPr>
        <p:blipFill rotWithShape="1">
          <a:blip r:embed="rId3">
            <a:alphaModFix/>
          </a:blip>
          <a:srcRect l="3340" t="6254" r="3349" b="6263"/>
          <a:stretch/>
        </p:blipFill>
        <p:spPr>
          <a:xfrm>
            <a:off x="7059850" y="4694325"/>
            <a:ext cx="2018825" cy="449175"/>
          </a:xfrm>
          <a:prstGeom prst="rect">
            <a:avLst/>
          </a:prstGeom>
          <a:noFill/>
          <a:ln>
            <a:noFill/>
          </a:ln>
        </p:spPr>
      </p:pic>
      <p:sp>
        <p:nvSpPr>
          <p:cNvPr id="110" name="Google Shape;110;p19"/>
          <p:cNvSpPr txBox="1"/>
          <p:nvPr/>
        </p:nvSpPr>
        <p:spPr>
          <a:xfrm>
            <a:off x="0" y="0"/>
            <a:ext cx="9144000" cy="646500"/>
          </a:xfrm>
          <a:prstGeom prst="rect">
            <a:avLst/>
          </a:prstGeom>
          <a:solidFill>
            <a:srgbClr val="611BB8"/>
          </a:solidFill>
          <a:ln>
            <a:noFill/>
          </a:ln>
        </p:spPr>
        <p:txBody>
          <a:bodyPr spcFirstLastPara="1" wrap="square" lIns="91425" tIns="91425" rIns="91425" bIns="91425" anchor="t" anchorCtr="0">
            <a:spAutoFit/>
          </a:bodyPr>
          <a:lstStyle/>
          <a:p>
            <a:pPr marL="0" lvl="0" indent="0" algn="ctr" rtl="1">
              <a:lnSpc>
                <a:spcPct val="115000"/>
              </a:lnSpc>
              <a:spcBef>
                <a:spcPts val="0"/>
              </a:spcBef>
              <a:spcAft>
                <a:spcPts val="0"/>
              </a:spcAft>
              <a:buNone/>
            </a:pPr>
            <a:r>
              <a:rPr lang="en-GB" sz="3000" b="1">
                <a:latin typeface="Open Sans"/>
                <a:ea typeface="Open Sans"/>
                <a:cs typeface="Open Sans"/>
                <a:sym typeface="Open Sans"/>
              </a:rPr>
              <a:t>IR files</a:t>
            </a:r>
            <a:endParaRPr sz="3000">
              <a:latin typeface="Open Sans"/>
              <a:ea typeface="Open Sans"/>
              <a:cs typeface="Open Sans"/>
              <a:sym typeface="Open Sans"/>
            </a:endParaRPr>
          </a:p>
        </p:txBody>
      </p:sp>
      <p:sp>
        <p:nvSpPr>
          <p:cNvPr id="111" name="Google Shape;111;p19"/>
          <p:cNvSpPr txBox="1"/>
          <p:nvPr/>
        </p:nvSpPr>
        <p:spPr>
          <a:xfrm>
            <a:off x="51425" y="3384125"/>
            <a:ext cx="8808600" cy="369300"/>
          </a:xfrm>
          <a:prstGeom prst="rect">
            <a:avLst/>
          </a:prstGeom>
          <a:noFill/>
          <a:ln>
            <a:noFill/>
          </a:ln>
        </p:spPr>
        <p:txBody>
          <a:bodyPr spcFirstLastPara="1" wrap="square" lIns="91425" tIns="91425" rIns="91425" bIns="91425" anchor="t" anchorCtr="0">
            <a:spAutoFit/>
          </a:bodyPr>
          <a:lstStyle/>
          <a:p>
            <a:pPr marL="0" lvl="0" indent="0" algn="l" rtl="1">
              <a:lnSpc>
                <a:spcPct val="115000"/>
              </a:lnSpc>
              <a:spcBef>
                <a:spcPts val="0"/>
              </a:spcBef>
              <a:spcAft>
                <a:spcPts val="0"/>
              </a:spcAft>
              <a:buNone/>
            </a:pPr>
            <a:endParaRPr sz="1200">
              <a:solidFill>
                <a:srgbClr val="555555"/>
              </a:solidFill>
            </a:endParaRPr>
          </a:p>
        </p:txBody>
      </p:sp>
      <p:sp>
        <p:nvSpPr>
          <p:cNvPr id="112" name="Google Shape;112;p19"/>
          <p:cNvSpPr txBox="1"/>
          <p:nvPr/>
        </p:nvSpPr>
        <p:spPr>
          <a:xfrm>
            <a:off x="51425" y="646500"/>
            <a:ext cx="88086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t>OpenVINO toolkit introduces its own format of graph representation and its own operation set. A graph is represented with two files: an XML file and a binary file. This representation is commonly referred to as the Intermediate Representation or IR</a:t>
            </a:r>
            <a:endParaRPr sz="2000"/>
          </a:p>
        </p:txBody>
      </p:sp>
      <p:sp>
        <p:nvSpPr>
          <p:cNvPr id="113" name="Google Shape;113;p19"/>
          <p:cNvSpPr txBox="1"/>
          <p:nvPr/>
        </p:nvSpPr>
        <p:spPr>
          <a:xfrm>
            <a:off x="109950" y="2011675"/>
            <a:ext cx="8924100" cy="2970600"/>
          </a:xfrm>
          <a:prstGeom prst="rect">
            <a:avLst/>
          </a:prstGeom>
          <a:noFill/>
          <a:ln>
            <a:noFill/>
          </a:ln>
        </p:spPr>
        <p:txBody>
          <a:bodyPr spcFirstLastPara="1" wrap="square" lIns="91425" tIns="91425" rIns="91425" bIns="91425" anchor="t" anchorCtr="0">
            <a:spAutoFit/>
          </a:bodyPr>
          <a:lstStyle/>
          <a:p>
            <a:pPr marL="0" lvl="0" indent="0" algn="l" rtl="1">
              <a:lnSpc>
                <a:spcPct val="115000"/>
              </a:lnSpc>
              <a:spcBef>
                <a:spcPts val="0"/>
              </a:spcBef>
              <a:spcAft>
                <a:spcPts val="0"/>
              </a:spcAft>
              <a:buNone/>
            </a:pPr>
            <a:r>
              <a:rPr lang="en-GB" sz="2000" b="1"/>
              <a:t>XML file describes a network topology using &lt;layer&gt; tag for an operation node and &lt;edge&gt; tag is for a data-flow connection. Each operation has a fixed number of attributes that define operation flavor used for a nod</a:t>
            </a:r>
            <a:endParaRPr sz="2000" b="1"/>
          </a:p>
          <a:p>
            <a:pPr marL="0" lvl="0" indent="0" algn="l" rtl="1">
              <a:lnSpc>
                <a:spcPct val="115000"/>
              </a:lnSpc>
              <a:spcBef>
                <a:spcPts val="0"/>
              </a:spcBef>
              <a:spcAft>
                <a:spcPts val="0"/>
              </a:spcAft>
              <a:buNone/>
            </a:pPr>
            <a:endParaRPr sz="2000" b="1"/>
          </a:p>
          <a:p>
            <a:pPr marL="0" lvl="0" indent="0" algn="l" rtl="1">
              <a:lnSpc>
                <a:spcPct val="115000"/>
              </a:lnSpc>
              <a:spcBef>
                <a:spcPts val="0"/>
              </a:spcBef>
              <a:spcAft>
                <a:spcPts val="0"/>
              </a:spcAft>
              <a:buNone/>
            </a:pPr>
            <a:r>
              <a:rPr lang="en-GB" sz="2000" b="1"/>
              <a:t>XML file doesn't have big constant values, like convolution weights. Instead, it refers to a part of accompanying binary file that stores such values in a binary format</a:t>
            </a:r>
            <a:endParaRPr sz="20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0"/>
          <p:cNvPicPr preferRelativeResize="0"/>
          <p:nvPr/>
        </p:nvPicPr>
        <p:blipFill rotWithShape="1">
          <a:blip r:embed="rId3">
            <a:alphaModFix/>
          </a:blip>
          <a:srcRect l="3340" t="6254" r="3349" b="6263"/>
          <a:stretch/>
        </p:blipFill>
        <p:spPr>
          <a:xfrm>
            <a:off x="7059850" y="4694325"/>
            <a:ext cx="2018825" cy="449175"/>
          </a:xfrm>
          <a:prstGeom prst="rect">
            <a:avLst/>
          </a:prstGeom>
          <a:noFill/>
          <a:ln>
            <a:noFill/>
          </a:ln>
        </p:spPr>
      </p:pic>
      <p:sp>
        <p:nvSpPr>
          <p:cNvPr id="119" name="Google Shape;119;p20"/>
          <p:cNvSpPr txBox="1"/>
          <p:nvPr/>
        </p:nvSpPr>
        <p:spPr>
          <a:xfrm>
            <a:off x="51425" y="0"/>
            <a:ext cx="9092700" cy="646500"/>
          </a:xfrm>
          <a:prstGeom prst="rect">
            <a:avLst/>
          </a:prstGeom>
          <a:solidFill>
            <a:srgbClr val="611BB8"/>
          </a:solidFill>
          <a:ln>
            <a:noFill/>
          </a:ln>
        </p:spPr>
        <p:txBody>
          <a:bodyPr spcFirstLastPara="1" wrap="square" lIns="91425" tIns="91425" rIns="91425" bIns="91425" anchor="t" anchorCtr="0">
            <a:spAutoFit/>
          </a:bodyPr>
          <a:lstStyle/>
          <a:p>
            <a:pPr marL="0" lvl="0" indent="0" algn="ctr" rtl="1">
              <a:lnSpc>
                <a:spcPct val="115000"/>
              </a:lnSpc>
              <a:spcBef>
                <a:spcPts val="0"/>
              </a:spcBef>
              <a:spcAft>
                <a:spcPts val="0"/>
              </a:spcAft>
              <a:buNone/>
            </a:pPr>
            <a:r>
              <a:rPr lang="en-GB" sz="3000" b="1">
                <a:latin typeface="Open Sans"/>
                <a:ea typeface="Open Sans"/>
                <a:cs typeface="Open Sans"/>
                <a:sym typeface="Open Sans"/>
              </a:rPr>
              <a:t>Step 2 - Model Optimizer</a:t>
            </a:r>
            <a:endParaRPr sz="3000" b="1">
              <a:latin typeface="Open Sans"/>
              <a:ea typeface="Open Sans"/>
              <a:cs typeface="Open Sans"/>
              <a:sym typeface="Open Sans"/>
            </a:endParaRPr>
          </a:p>
        </p:txBody>
      </p:sp>
      <p:sp>
        <p:nvSpPr>
          <p:cNvPr id="120" name="Google Shape;120;p20"/>
          <p:cNvSpPr txBox="1"/>
          <p:nvPr/>
        </p:nvSpPr>
        <p:spPr>
          <a:xfrm>
            <a:off x="135050" y="853100"/>
            <a:ext cx="67449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t>The Model Optimizer imports models trained in popular frameworks such as Caffe*, TensorFlow*, MXNet*, Kaldi*, and ONNX* and performs a few optimizations to remove excess layers and group operations when possible into simpler, faster graphs.</a:t>
            </a:r>
            <a:endParaRPr sz="2000"/>
          </a:p>
        </p:txBody>
      </p:sp>
      <p:sp>
        <p:nvSpPr>
          <p:cNvPr id="121" name="Google Shape;121;p20"/>
          <p:cNvSpPr txBox="1"/>
          <p:nvPr/>
        </p:nvSpPr>
        <p:spPr>
          <a:xfrm>
            <a:off x="51425" y="3384125"/>
            <a:ext cx="8808600" cy="369300"/>
          </a:xfrm>
          <a:prstGeom prst="rect">
            <a:avLst/>
          </a:prstGeom>
          <a:noFill/>
          <a:ln>
            <a:noFill/>
          </a:ln>
        </p:spPr>
        <p:txBody>
          <a:bodyPr spcFirstLastPara="1" wrap="square" lIns="91425" tIns="91425" rIns="91425" bIns="91425" anchor="t" anchorCtr="0">
            <a:spAutoFit/>
          </a:bodyPr>
          <a:lstStyle/>
          <a:p>
            <a:pPr marL="0" lvl="0" indent="0" algn="l" rtl="1">
              <a:lnSpc>
                <a:spcPct val="115000"/>
              </a:lnSpc>
              <a:spcBef>
                <a:spcPts val="0"/>
              </a:spcBef>
              <a:spcAft>
                <a:spcPts val="0"/>
              </a:spcAft>
              <a:buNone/>
            </a:pPr>
            <a:endParaRPr sz="1200">
              <a:solidFill>
                <a:srgbClr val="555555"/>
              </a:solidFill>
            </a:endParaRPr>
          </a:p>
        </p:txBody>
      </p:sp>
      <p:pic>
        <p:nvPicPr>
          <p:cNvPr id="122" name="Google Shape;122;p20"/>
          <p:cNvPicPr preferRelativeResize="0"/>
          <p:nvPr/>
        </p:nvPicPr>
        <p:blipFill>
          <a:blip r:embed="rId4">
            <a:alphaModFix/>
          </a:blip>
          <a:stretch>
            <a:fillRect/>
          </a:stretch>
        </p:blipFill>
        <p:spPr>
          <a:xfrm>
            <a:off x="3105674" y="2824175"/>
            <a:ext cx="2540225" cy="1876475"/>
          </a:xfrm>
          <a:prstGeom prst="rect">
            <a:avLst/>
          </a:prstGeom>
          <a:noFill/>
          <a:ln>
            <a:noFill/>
          </a:ln>
        </p:spPr>
      </p:pic>
      <p:pic>
        <p:nvPicPr>
          <p:cNvPr id="123" name="Google Shape;123;p20"/>
          <p:cNvPicPr preferRelativeResize="0"/>
          <p:nvPr/>
        </p:nvPicPr>
        <p:blipFill>
          <a:blip r:embed="rId5">
            <a:alphaModFix/>
          </a:blip>
          <a:stretch>
            <a:fillRect/>
          </a:stretch>
        </p:blipFill>
        <p:spPr>
          <a:xfrm>
            <a:off x="7349400" y="-2"/>
            <a:ext cx="1794725" cy="2724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1"/>
          <p:cNvPicPr preferRelativeResize="0"/>
          <p:nvPr/>
        </p:nvPicPr>
        <p:blipFill rotWithShape="1">
          <a:blip r:embed="rId3">
            <a:alphaModFix/>
          </a:blip>
          <a:srcRect l="3340" t="6254" r="3349" b="6263"/>
          <a:stretch/>
        </p:blipFill>
        <p:spPr>
          <a:xfrm>
            <a:off x="7059850" y="4694325"/>
            <a:ext cx="2018825" cy="449175"/>
          </a:xfrm>
          <a:prstGeom prst="rect">
            <a:avLst/>
          </a:prstGeom>
          <a:noFill/>
          <a:ln>
            <a:noFill/>
          </a:ln>
        </p:spPr>
      </p:pic>
      <p:sp>
        <p:nvSpPr>
          <p:cNvPr id="129" name="Google Shape;129;p21"/>
          <p:cNvSpPr txBox="1"/>
          <p:nvPr/>
        </p:nvSpPr>
        <p:spPr>
          <a:xfrm>
            <a:off x="0" y="0"/>
            <a:ext cx="9144000" cy="646500"/>
          </a:xfrm>
          <a:prstGeom prst="rect">
            <a:avLst/>
          </a:prstGeom>
          <a:solidFill>
            <a:srgbClr val="611BB8"/>
          </a:solid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3000" b="1">
                <a:latin typeface="Open Sans"/>
                <a:ea typeface="Open Sans"/>
                <a:cs typeface="Open Sans"/>
                <a:sym typeface="Open Sans"/>
              </a:rPr>
              <a:t>Step 3 - Inference Engine</a:t>
            </a:r>
            <a:endParaRPr sz="3000" b="1">
              <a:latin typeface="Open Sans"/>
              <a:ea typeface="Open Sans"/>
              <a:cs typeface="Open Sans"/>
              <a:sym typeface="Open Sans"/>
            </a:endParaRPr>
          </a:p>
        </p:txBody>
      </p:sp>
      <p:pic>
        <p:nvPicPr>
          <p:cNvPr id="130" name="Google Shape;130;p21"/>
          <p:cNvPicPr preferRelativeResize="0"/>
          <p:nvPr/>
        </p:nvPicPr>
        <p:blipFill>
          <a:blip r:embed="rId4">
            <a:alphaModFix/>
          </a:blip>
          <a:stretch>
            <a:fillRect/>
          </a:stretch>
        </p:blipFill>
        <p:spPr>
          <a:xfrm>
            <a:off x="7371650" y="0"/>
            <a:ext cx="1772350" cy="2726075"/>
          </a:xfrm>
          <a:prstGeom prst="rect">
            <a:avLst/>
          </a:prstGeom>
          <a:noFill/>
          <a:ln>
            <a:noFill/>
          </a:ln>
        </p:spPr>
      </p:pic>
      <p:sp>
        <p:nvSpPr>
          <p:cNvPr id="131" name="Google Shape;131;p21"/>
          <p:cNvSpPr txBox="1"/>
          <p:nvPr/>
        </p:nvSpPr>
        <p:spPr>
          <a:xfrm>
            <a:off x="0" y="654550"/>
            <a:ext cx="7561200" cy="2495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900" b="1" dirty="0"/>
              <a:t>manages the loading and compiling of the optimized neural network model, runs inference operations on input data, and outputs the results. Inference Engine can execute synchronously or asynchronously, and its plugin architecture manages the appropriate compilations for execution on multiple Intel devices, including both workhorse CPUs and specialized graphics and video processing platforms </a:t>
            </a:r>
            <a:endParaRPr sz="1900" b="1" dirty="0"/>
          </a:p>
        </p:txBody>
      </p:sp>
      <p:pic>
        <p:nvPicPr>
          <p:cNvPr id="132" name="Google Shape;132;p21"/>
          <p:cNvPicPr preferRelativeResize="0"/>
          <p:nvPr/>
        </p:nvPicPr>
        <p:blipFill>
          <a:blip r:embed="rId5">
            <a:alphaModFix/>
          </a:blip>
          <a:stretch>
            <a:fillRect/>
          </a:stretch>
        </p:blipFill>
        <p:spPr>
          <a:xfrm>
            <a:off x="4873450" y="2726075"/>
            <a:ext cx="3287511" cy="2362900"/>
          </a:xfrm>
          <a:prstGeom prst="rect">
            <a:avLst/>
          </a:prstGeom>
          <a:noFill/>
          <a:ln>
            <a:noFill/>
          </a:ln>
        </p:spPr>
      </p:pic>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757</Words>
  <Application>Microsoft Office PowerPoint</Application>
  <PresentationFormat>‫הצגה על המסך (16:9)</PresentationFormat>
  <Paragraphs>54</Paragraphs>
  <Slides>18</Slides>
  <Notes>18</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18</vt:i4>
      </vt:variant>
    </vt:vector>
  </HeadingPairs>
  <TitlesOfParts>
    <vt:vector size="24" baseType="lpstr">
      <vt:lpstr>Open Sans</vt:lpstr>
      <vt:lpstr>Arial</vt:lpstr>
      <vt:lpstr>Source Sans Pro</vt:lpstr>
      <vt:lpstr>Calibri</vt:lpstr>
      <vt:lpstr>Raleway</vt:lpstr>
      <vt:lpstr>Plum</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cp:lastModifiedBy>yoav raytsfeld</cp:lastModifiedBy>
  <cp:revision>4</cp:revision>
  <dcterms:modified xsi:type="dcterms:W3CDTF">2021-03-14T16:38:04Z</dcterms:modified>
</cp:coreProperties>
</file>